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DD129-A8C2-419E-B641-6CC90F50732D}"/>
              </a:ext>
            </a:extLst>
          </p:cNvPr>
          <p:cNvSpPr>
            <a:spLocks noGrp="1"/>
          </p:cNvSpPr>
          <p:nvPr>
            <p:ph type="ctrTitle"/>
          </p:nvPr>
        </p:nvSpPr>
        <p:spPr>
          <a:xfrm>
            <a:off x="762000" y="1524000"/>
            <a:ext cx="10668000" cy="22860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B33C04-8A23-4499-A6EF-1D190F0FB38E}"/>
              </a:ext>
            </a:extLst>
          </p:cNvPr>
          <p:cNvSpPr>
            <a:spLocks noGrp="1"/>
          </p:cNvSpPr>
          <p:nvPr>
            <p:ph type="subTitle" idx="1"/>
          </p:nvPr>
        </p:nvSpPr>
        <p:spPr>
          <a:xfrm>
            <a:off x="762000" y="4571999"/>
            <a:ext cx="10668000" cy="15240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EFA99FB-5674-4BC5-949F-8D45EC167511}"/>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5" name="Footer Placeholder 4">
            <a:extLst>
              <a:ext uri="{FF2B5EF4-FFF2-40B4-BE49-F238E27FC236}">
                <a16:creationId xmlns:a16="http://schemas.microsoft.com/office/drawing/2014/main" id="{0763CF93-DD67-4FE2-8083-864693FE8E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05E934-32B6-44B1-9622-67F30BDA3F3A}"/>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72637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A5B09-FC60-445F-8A12-79869BEC60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219F7-87F2-409F-BB0B-8FE9270C982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2BB8-59E0-4EB2-B3BE-59D8641EE133}"/>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5" name="Footer Placeholder 4">
            <a:extLst>
              <a:ext uri="{FF2B5EF4-FFF2-40B4-BE49-F238E27FC236}">
                <a16:creationId xmlns:a16="http://schemas.microsoft.com/office/drawing/2014/main" id="{2D56984E-C0DE-461B-8011-8FC31B0EE9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E7C03-68D3-445E-A5A2-8A935CFC97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92317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21F0D7-112D-48B1-B32B-170B1AA2B51E}"/>
              </a:ext>
            </a:extLst>
          </p:cNvPr>
          <p:cNvSpPr>
            <a:spLocks noGrp="1"/>
          </p:cNvSpPr>
          <p:nvPr>
            <p:ph type="title" orient="vert"/>
          </p:nvPr>
        </p:nvSpPr>
        <p:spPr>
          <a:xfrm>
            <a:off x="9143998" y="761999"/>
            <a:ext cx="2286000" cy="5334001"/>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7A7C1-8E5B-41DA-9802-F242D382B66B}"/>
              </a:ext>
            </a:extLst>
          </p:cNvPr>
          <p:cNvSpPr>
            <a:spLocks noGrp="1"/>
          </p:cNvSpPr>
          <p:nvPr>
            <p:ph type="body" orient="vert" idx="1"/>
          </p:nvPr>
        </p:nvSpPr>
        <p:spPr>
          <a:xfrm>
            <a:off x="762001" y="761999"/>
            <a:ext cx="7619999" cy="53340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961CC7-F5B1-464A-8127-60645FB21081}"/>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5" name="Footer Placeholder 4">
            <a:extLst>
              <a:ext uri="{FF2B5EF4-FFF2-40B4-BE49-F238E27FC236}">
                <a16:creationId xmlns:a16="http://schemas.microsoft.com/office/drawing/2014/main" id="{53B94302-B381-4F37-A9FF-5CC5519175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707151-541F-4104-B989-83A9DCA6E61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16162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AF011-A499-4054-89BF-A4800A68F60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66FB6E8-D956-45B5-9B4A-9D31DF466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DB9DB-9E62-4292-915C-1DD4134740DB}"/>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5" name="Footer Placeholder 4">
            <a:extLst>
              <a:ext uri="{FF2B5EF4-FFF2-40B4-BE49-F238E27FC236}">
                <a16:creationId xmlns:a16="http://schemas.microsoft.com/office/drawing/2014/main" id="{2BD462F1-BC30-4172-8353-363123A1D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92EE8A-96DF-4D7D-B434-778324756D04}"/>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09520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453A-F2B4-4EDB-B8FA-150267BC1A9A}"/>
              </a:ext>
            </a:extLst>
          </p:cNvPr>
          <p:cNvSpPr>
            <a:spLocks noGrp="1"/>
          </p:cNvSpPr>
          <p:nvPr>
            <p:ph type="title"/>
          </p:nvPr>
        </p:nvSpPr>
        <p:spPr>
          <a:xfrm>
            <a:off x="762000" y="1524000"/>
            <a:ext cx="10668000" cy="3038475"/>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C46C51-ADF1-48FC-A4D9-38C369E78304}"/>
              </a:ext>
            </a:extLst>
          </p:cNvPr>
          <p:cNvSpPr>
            <a:spLocks noGrp="1"/>
          </p:cNvSpPr>
          <p:nvPr>
            <p:ph type="body" idx="1"/>
          </p:nvPr>
        </p:nvSpPr>
        <p:spPr>
          <a:xfrm>
            <a:off x="762000" y="4589463"/>
            <a:ext cx="10668000" cy="15065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C43B56-4DC7-490B-AEFD-55ED1ECFF82E}"/>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5" name="Footer Placeholder 4">
            <a:extLst>
              <a:ext uri="{FF2B5EF4-FFF2-40B4-BE49-F238E27FC236}">
                <a16:creationId xmlns:a16="http://schemas.microsoft.com/office/drawing/2014/main" id="{454738F8-C4B2-41D8-B627-A6DDB24B2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F43D49-23F8-4C4B-9C30-EDC030EE6F7E}"/>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242241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5556D-6916-42E6-8820-8A0D328A50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2747A5-C962-477F-89AA-A32385D57996}"/>
              </a:ext>
            </a:extLst>
          </p:cNvPr>
          <p:cNvSpPr>
            <a:spLocks noGrp="1"/>
          </p:cNvSpPr>
          <p:nvPr>
            <p:ph sz="half" idx="1"/>
          </p:nvPr>
        </p:nvSpPr>
        <p:spPr>
          <a:xfrm>
            <a:off x="762000" y="2285999"/>
            <a:ext cx="5151119"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D08312-30FC-44D8-B2A9-B5CAAD9F066F}"/>
              </a:ext>
            </a:extLst>
          </p:cNvPr>
          <p:cNvSpPr>
            <a:spLocks noGrp="1"/>
          </p:cNvSpPr>
          <p:nvPr>
            <p:ph sz="half" idx="2"/>
          </p:nvPr>
        </p:nvSpPr>
        <p:spPr>
          <a:xfrm>
            <a:off x="6278879" y="2285999"/>
            <a:ext cx="5151121" cy="3810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D84EB-AF90-4F19-A376-0FE5E50F9EA5}"/>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6" name="Footer Placeholder 5">
            <a:extLst>
              <a:ext uri="{FF2B5EF4-FFF2-40B4-BE49-F238E27FC236}">
                <a16:creationId xmlns:a16="http://schemas.microsoft.com/office/drawing/2014/main" id="{7B838ED0-2789-41E4-A36E-83F92CA2E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221A83-6D60-45F0-9173-5F6D2438BC36}"/>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17572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FFAE2-03F4-4A94-86C4-9305B237CA89}"/>
              </a:ext>
            </a:extLst>
          </p:cNvPr>
          <p:cNvSpPr>
            <a:spLocks noGrp="1"/>
          </p:cNvSpPr>
          <p:nvPr>
            <p:ph type="title"/>
          </p:nvPr>
        </p:nvSpPr>
        <p:spPr>
          <a:xfrm>
            <a:off x="762000" y="762000"/>
            <a:ext cx="10668000" cy="15240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BAC5A5-E184-46B6-8AB5-C8E132D3624B}"/>
              </a:ext>
            </a:extLst>
          </p:cNvPr>
          <p:cNvSpPr>
            <a:spLocks noGrp="1"/>
          </p:cNvSpPr>
          <p:nvPr>
            <p:ph type="body" idx="1"/>
          </p:nvPr>
        </p:nvSpPr>
        <p:spPr>
          <a:xfrm>
            <a:off x="762000" y="2285999"/>
            <a:ext cx="5151119"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DCFE87-5D80-45CB-9D13-DFC9AFCEC7F9}"/>
              </a:ext>
            </a:extLst>
          </p:cNvPr>
          <p:cNvSpPr>
            <a:spLocks noGrp="1"/>
          </p:cNvSpPr>
          <p:nvPr>
            <p:ph sz="half" idx="2"/>
          </p:nvPr>
        </p:nvSpPr>
        <p:spPr>
          <a:xfrm>
            <a:off x="762000" y="3048000"/>
            <a:ext cx="5151119"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AAC1E5A-8423-4749-8EDA-E13425F69658}"/>
              </a:ext>
            </a:extLst>
          </p:cNvPr>
          <p:cNvSpPr>
            <a:spLocks noGrp="1"/>
          </p:cNvSpPr>
          <p:nvPr>
            <p:ph type="body" sz="quarter" idx="3"/>
          </p:nvPr>
        </p:nvSpPr>
        <p:spPr>
          <a:xfrm>
            <a:off x="6278878" y="2286000"/>
            <a:ext cx="5151122" cy="76199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832AAA-4BB8-4A3D-9C79-516F82F8001D}"/>
              </a:ext>
            </a:extLst>
          </p:cNvPr>
          <p:cNvSpPr>
            <a:spLocks noGrp="1"/>
          </p:cNvSpPr>
          <p:nvPr>
            <p:ph sz="quarter" idx="4"/>
          </p:nvPr>
        </p:nvSpPr>
        <p:spPr>
          <a:xfrm>
            <a:off x="6278878" y="3048000"/>
            <a:ext cx="5151122" cy="304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0BEC63-51D3-4C70-B804-BE9EF765AD21}"/>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8" name="Footer Placeholder 7">
            <a:extLst>
              <a:ext uri="{FF2B5EF4-FFF2-40B4-BE49-F238E27FC236}">
                <a16:creationId xmlns:a16="http://schemas.microsoft.com/office/drawing/2014/main" id="{735CA295-8563-402F-92C3-1F20C977C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FA5918-109D-4342-84C0-9774A52C9E7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87597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F2662-CBD1-4498-9B6E-2961F5EF1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F739AE-8101-4C18-8CF3-911BDF3978A8}"/>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4" name="Footer Placeholder 3">
            <a:extLst>
              <a:ext uri="{FF2B5EF4-FFF2-40B4-BE49-F238E27FC236}">
                <a16:creationId xmlns:a16="http://schemas.microsoft.com/office/drawing/2014/main" id="{66EB1C88-D181-449C-9BE1-E85068C188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8A2C9-E93B-4F0A-A021-9E3AEBC3FA8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038744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00AE8D9-9B42-438E-ADA6-CCFE45788460}"/>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3" name="Footer Placeholder 2">
            <a:extLst>
              <a:ext uri="{FF2B5EF4-FFF2-40B4-BE49-F238E27FC236}">
                <a16:creationId xmlns:a16="http://schemas.microsoft.com/office/drawing/2014/main" id="{C4F792B9-A8AF-4E13-8A25-741E89691E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3A2CF6-DBC5-4491-B213-B3CD09D3130C}"/>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1974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27076-58C8-494C-B6B1-DC86F62DDC24}"/>
              </a:ext>
            </a:extLst>
          </p:cNvPr>
          <p:cNvSpPr>
            <a:spLocks noGrp="1"/>
          </p:cNvSpPr>
          <p:nvPr>
            <p:ph type="title"/>
          </p:nvPr>
        </p:nvSpPr>
        <p:spPr>
          <a:xfrm>
            <a:off x="762000" y="761998"/>
            <a:ext cx="3810000" cy="1524002"/>
          </a:xfrm>
        </p:spPr>
        <p:txBody>
          <a:bodyPr anchor="t" anchorCtr="0"/>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9F29E36-0340-452F-8D0A-1BC3F3A388CF}"/>
              </a:ext>
            </a:extLst>
          </p:cNvPr>
          <p:cNvSpPr>
            <a:spLocks noGrp="1"/>
          </p:cNvSpPr>
          <p:nvPr>
            <p:ph idx="1"/>
          </p:nvPr>
        </p:nvSpPr>
        <p:spPr>
          <a:xfrm>
            <a:off x="5334000" y="762001"/>
            <a:ext cx="609600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51C2E-E587-45E8-BDB1-DFF2F2791BF6}"/>
              </a:ext>
            </a:extLst>
          </p:cNvPr>
          <p:cNvSpPr>
            <a:spLocks noGrp="1"/>
          </p:cNvSpPr>
          <p:nvPr>
            <p:ph type="body" sz="half" idx="2"/>
          </p:nvPr>
        </p:nvSpPr>
        <p:spPr>
          <a:xfrm>
            <a:off x="762000" y="2286000"/>
            <a:ext cx="3810000" cy="38100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21D993-DEDD-470E-B48B-CB053A55A119}"/>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6" name="Footer Placeholder 5">
            <a:extLst>
              <a:ext uri="{FF2B5EF4-FFF2-40B4-BE49-F238E27FC236}">
                <a16:creationId xmlns:a16="http://schemas.microsoft.com/office/drawing/2014/main" id="{67926C64-7401-4CA4-859F-74472AF869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108F41-F1F6-431C-9B45-8A447F188CB8}"/>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238146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04FB-422C-4023-9381-EB12F1582D44}"/>
              </a:ext>
            </a:extLst>
          </p:cNvPr>
          <p:cNvSpPr>
            <a:spLocks noGrp="1"/>
          </p:cNvSpPr>
          <p:nvPr>
            <p:ph type="title"/>
          </p:nvPr>
        </p:nvSpPr>
        <p:spPr>
          <a:xfrm>
            <a:off x="762001" y="762000"/>
            <a:ext cx="3809999" cy="1524000"/>
          </a:xfrm>
        </p:spPr>
        <p:txBody>
          <a:bodyPr anchor="t" anchorCtr="0"/>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DBA3AA-DE44-4B1F-91D1-09F67B89B941}"/>
              </a:ext>
            </a:extLst>
          </p:cNvPr>
          <p:cNvSpPr>
            <a:spLocks noGrp="1"/>
          </p:cNvSpPr>
          <p:nvPr>
            <p:ph type="pic" idx="1"/>
          </p:nvPr>
        </p:nvSpPr>
        <p:spPr>
          <a:xfrm>
            <a:off x="5334000" y="762001"/>
            <a:ext cx="6021388" cy="5334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4A27B131-5117-4106-80DB-2AB208C4C953}"/>
              </a:ext>
            </a:extLst>
          </p:cNvPr>
          <p:cNvSpPr>
            <a:spLocks noGrp="1"/>
          </p:cNvSpPr>
          <p:nvPr>
            <p:ph type="body" sz="half" idx="2"/>
          </p:nvPr>
        </p:nvSpPr>
        <p:spPr>
          <a:xfrm>
            <a:off x="762001" y="2286000"/>
            <a:ext cx="3809999" cy="38100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13918A-7F23-4C72-8E80-591324A3046C}"/>
              </a:ext>
            </a:extLst>
          </p:cNvPr>
          <p:cNvSpPr>
            <a:spLocks noGrp="1"/>
          </p:cNvSpPr>
          <p:nvPr>
            <p:ph type="dt" sz="half" idx="10"/>
          </p:nvPr>
        </p:nvSpPr>
        <p:spPr/>
        <p:txBody>
          <a:bodyPr/>
          <a:lstStyle/>
          <a:p>
            <a:fld id="{76969C88-B244-455D-A017-012B25B1ACDD}" type="datetimeFigureOut">
              <a:rPr lang="en-US" smtClean="0"/>
              <a:t>8/28/2022</a:t>
            </a:fld>
            <a:endParaRPr lang="en-US"/>
          </a:p>
        </p:txBody>
      </p:sp>
      <p:sp>
        <p:nvSpPr>
          <p:cNvPr id="6" name="Footer Placeholder 5">
            <a:extLst>
              <a:ext uri="{FF2B5EF4-FFF2-40B4-BE49-F238E27FC236}">
                <a16:creationId xmlns:a16="http://schemas.microsoft.com/office/drawing/2014/main" id="{181071C8-76FE-4B83-8317-BD53C7C844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23681A-6F29-48FC-9409-319ED3E96635}"/>
              </a:ext>
            </a:extLst>
          </p:cNvPr>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1004060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A6EF5A53-0A64-4CA5-B9C7-1CB97CB5CF1C}"/>
              </a:ext>
            </a:extLst>
          </p:cNvPr>
          <p:cNvSpPr/>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11" name="Freeform: Shape 10">
            <a:extLst>
              <a:ext uri="{FF2B5EF4-FFF2-40B4-BE49-F238E27FC236}">
                <a16:creationId xmlns:a16="http://schemas.microsoft.com/office/drawing/2014/main" id="{34ABFBEA-4EB0-4D02-A2C0-1733CD3D6F12}"/>
              </a:ext>
            </a:extLst>
          </p:cNvPr>
          <p:cNvSpPr/>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12" name="Freeform: Shape 11">
            <a:extLst>
              <a:ext uri="{FF2B5EF4-FFF2-40B4-BE49-F238E27FC236}">
                <a16:creationId xmlns:a16="http://schemas.microsoft.com/office/drawing/2014/main" id="{19E083F6-57F4-487B-A766-EA0462B1EED8}"/>
              </a:ext>
            </a:extLst>
          </p:cNvPr>
          <p:cNvSpPr/>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p:nvSpPr>
          <p:cNvPr id="2" name="Title Placeholder 1">
            <a:extLst>
              <a:ext uri="{FF2B5EF4-FFF2-40B4-BE49-F238E27FC236}">
                <a16:creationId xmlns:a16="http://schemas.microsoft.com/office/drawing/2014/main" id="{A3A2F988-7148-4375-83D8-12EE5EBC7BE0}"/>
              </a:ext>
            </a:extLst>
          </p:cNvPr>
          <p:cNvSpPr>
            <a:spLocks noGrp="1"/>
          </p:cNvSpPr>
          <p:nvPr>
            <p:ph type="title"/>
          </p:nvPr>
        </p:nvSpPr>
        <p:spPr>
          <a:xfrm>
            <a:off x="762000" y="762000"/>
            <a:ext cx="10668000" cy="1524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6896238-C5B3-4F3C-97FA-890E1A51A203}"/>
              </a:ext>
            </a:extLst>
          </p:cNvPr>
          <p:cNvSpPr>
            <a:spLocks noGrp="1"/>
          </p:cNvSpPr>
          <p:nvPr>
            <p:ph type="body" idx="1"/>
          </p:nvPr>
        </p:nvSpPr>
        <p:spPr>
          <a:xfrm>
            <a:off x="762000" y="2286000"/>
            <a:ext cx="10668000" cy="38180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D6E4474-0442-4E4B-9E5B-CA7B3951C1DA}"/>
              </a:ext>
            </a:extLst>
          </p:cNvPr>
          <p:cNvSpPr>
            <a:spLocks noGrp="1"/>
          </p:cNvSpPr>
          <p:nvPr>
            <p:ph type="dt" sz="half" idx="2"/>
          </p:nvPr>
        </p:nvSpPr>
        <p:spPr>
          <a:xfrm>
            <a:off x="9389165" y="194320"/>
            <a:ext cx="2040835"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76969C88-B244-455D-A017-012B25B1ACDD}" type="datetimeFigureOut">
              <a:rPr lang="en-US" smtClean="0"/>
              <a:pPr/>
              <a:t>8/28/2022</a:t>
            </a:fld>
            <a:endParaRPr lang="en-US"/>
          </a:p>
        </p:txBody>
      </p:sp>
      <p:sp>
        <p:nvSpPr>
          <p:cNvPr id="5" name="Footer Placeholder 4">
            <a:extLst>
              <a:ext uri="{FF2B5EF4-FFF2-40B4-BE49-F238E27FC236}">
                <a16:creationId xmlns:a16="http://schemas.microsoft.com/office/drawing/2014/main" id="{E0626A98-F887-40E1-B9BA-9D93DE90E022}"/>
              </a:ext>
            </a:extLst>
          </p:cNvPr>
          <p:cNvSpPr>
            <a:spLocks noGrp="1"/>
          </p:cNvSpPr>
          <p:nvPr>
            <p:ph type="ftr" sz="quarter" idx="3"/>
          </p:nvPr>
        </p:nvSpPr>
        <p:spPr>
          <a:xfrm>
            <a:off x="761999" y="6356350"/>
            <a:ext cx="6612835" cy="365125"/>
          </a:xfrm>
          <a:prstGeom prst="rect">
            <a:avLst/>
          </a:prstGeom>
        </p:spPr>
        <p:txBody>
          <a:bodyPr vert="horz" lIns="91440" tIns="45720" rIns="91440" bIns="45720" rtlCol="0" anchor="ctr"/>
          <a:lstStyle>
            <a:lvl1pPr algn="l">
              <a:defRPr sz="1200">
                <a:solidFill>
                  <a:schemeClr val="tx1">
                    <a:tint val="75000"/>
                    <a:alpha val="70000"/>
                  </a:schemeClr>
                </a:solidFill>
              </a:defRPr>
            </a:lvl1pPr>
          </a:lstStyle>
          <a:p>
            <a:endParaRPr lang="en-US" dirty="0"/>
          </a:p>
        </p:txBody>
      </p:sp>
      <p:sp>
        <p:nvSpPr>
          <p:cNvPr id="6" name="Slide Number Placeholder 5">
            <a:extLst>
              <a:ext uri="{FF2B5EF4-FFF2-40B4-BE49-F238E27FC236}">
                <a16:creationId xmlns:a16="http://schemas.microsoft.com/office/drawing/2014/main" id="{482C8119-73F6-4713-9AD3-3628DCDFB8F2}"/>
              </a:ext>
            </a:extLst>
          </p:cNvPr>
          <p:cNvSpPr>
            <a:spLocks noGrp="1"/>
          </p:cNvSpPr>
          <p:nvPr>
            <p:ph type="sldNum" sz="quarter" idx="4"/>
          </p:nvPr>
        </p:nvSpPr>
        <p:spPr>
          <a:xfrm>
            <a:off x="9906000" y="6356350"/>
            <a:ext cx="1524000" cy="365125"/>
          </a:xfrm>
          <a:prstGeom prst="rect">
            <a:avLst/>
          </a:prstGeom>
        </p:spPr>
        <p:txBody>
          <a:bodyPr vert="horz" lIns="91440" tIns="45720" rIns="91440" bIns="45720" rtlCol="0" anchor="ctr"/>
          <a:lstStyle>
            <a:lvl1pPr algn="r">
              <a:defRPr sz="1200">
                <a:solidFill>
                  <a:schemeClr val="tx1">
                    <a:tint val="75000"/>
                    <a:alpha val="70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1853410606"/>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2" name="Freeform: Shape 21">
            <a:extLst>
              <a:ext uri="{FF2B5EF4-FFF2-40B4-BE49-F238E27FC236}">
                <a16:creationId xmlns:a16="http://schemas.microsoft.com/office/drawing/2014/main" id="{A6EF5A53-0A64-4CA5-B9C7-1CB97CB5CF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7843" y="6244836"/>
            <a:ext cx="4034156" cy="613164"/>
          </a:xfrm>
          <a:custGeom>
            <a:avLst/>
            <a:gdLst>
              <a:gd name="connsiteX0" fmla="*/ 1479137 w 4034156"/>
              <a:gd name="connsiteY0" fmla="*/ 230 h 613164"/>
              <a:gd name="connsiteX1" fmla="*/ 3482844 w 4034156"/>
              <a:gd name="connsiteY1" fmla="*/ 298555 h 613164"/>
              <a:gd name="connsiteX2" fmla="*/ 3831590 w 4034156"/>
              <a:gd name="connsiteY2" fmla="*/ 425010 h 613164"/>
              <a:gd name="connsiteX3" fmla="*/ 4034156 w 4034156"/>
              <a:gd name="connsiteY3" fmla="*/ 494088 h 613164"/>
              <a:gd name="connsiteX4" fmla="*/ 4034156 w 4034156"/>
              <a:gd name="connsiteY4" fmla="*/ 613164 h 613164"/>
              <a:gd name="connsiteX5" fmla="*/ 0 w 4034156"/>
              <a:gd name="connsiteY5" fmla="*/ 613164 h 613164"/>
              <a:gd name="connsiteX6" fmla="*/ 54792 w 4034156"/>
              <a:gd name="connsiteY6" fmla="*/ 512415 h 613164"/>
              <a:gd name="connsiteX7" fmla="*/ 168327 w 4034156"/>
              <a:gd name="connsiteY7" fmla="*/ 366637 h 613164"/>
              <a:gd name="connsiteX8" fmla="*/ 1192562 w 4034156"/>
              <a:gd name="connsiteY8" fmla="*/ 1522 h 613164"/>
              <a:gd name="connsiteX9" fmla="*/ 1479137 w 4034156"/>
              <a:gd name="connsiteY9" fmla="*/ 230 h 61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34156" h="613164">
                <a:moveTo>
                  <a:pt x="1479137" y="230"/>
                </a:moveTo>
                <a:cubicBezTo>
                  <a:pt x="2152575" y="4287"/>
                  <a:pt x="2854487" y="63583"/>
                  <a:pt x="3482844" y="298555"/>
                </a:cubicBezTo>
                <a:cubicBezTo>
                  <a:pt x="3599338" y="342114"/>
                  <a:pt x="3715540" y="384216"/>
                  <a:pt x="3831590" y="425010"/>
                </a:cubicBezTo>
                <a:lnTo>
                  <a:pt x="4034156" y="494088"/>
                </a:lnTo>
                <a:lnTo>
                  <a:pt x="4034156" y="613164"/>
                </a:lnTo>
                <a:lnTo>
                  <a:pt x="0" y="613164"/>
                </a:lnTo>
                <a:lnTo>
                  <a:pt x="54792" y="512415"/>
                </a:lnTo>
                <a:cubicBezTo>
                  <a:pt x="88888" y="459433"/>
                  <a:pt x="126502" y="410480"/>
                  <a:pt x="168327" y="366637"/>
                </a:cubicBezTo>
                <a:cubicBezTo>
                  <a:pt x="428292" y="94062"/>
                  <a:pt x="821899" y="6565"/>
                  <a:pt x="1192562" y="1522"/>
                </a:cubicBezTo>
                <a:cubicBezTo>
                  <a:pt x="1287308" y="198"/>
                  <a:pt x="1382932" y="-349"/>
                  <a:pt x="1479137" y="23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white"/>
              </a:solidFill>
              <a:effectLst/>
              <a:uLnTx/>
              <a:uFillTx/>
              <a:latin typeface="Avenir Next LT Pro" panose="020B0504020202020204" pitchFamily="34" charset="0"/>
              <a:ea typeface="+mn-ea"/>
              <a:cs typeface="+mn-cs"/>
            </a:endParaRPr>
          </a:p>
        </p:txBody>
      </p:sp>
      <p:sp>
        <p:nvSpPr>
          <p:cNvPr id="33" name="Freeform: Shape 23">
            <a:extLst>
              <a:ext uri="{FF2B5EF4-FFF2-40B4-BE49-F238E27FC236}">
                <a16:creationId xmlns:a16="http://schemas.microsoft.com/office/drawing/2014/main" id="{34ABFBEA-4EB0-4D02-A2C0-1733CD3D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8126"/>
            <a:ext cx="448491" cy="1634252"/>
          </a:xfrm>
          <a:custGeom>
            <a:avLst/>
            <a:gdLst>
              <a:gd name="connsiteX0" fmla="*/ 0 w 448491"/>
              <a:gd name="connsiteY0" fmla="*/ 0 h 1634252"/>
              <a:gd name="connsiteX1" fmla="*/ 12983 w 448491"/>
              <a:gd name="connsiteY1" fmla="*/ 10508 h 1634252"/>
              <a:gd name="connsiteX2" fmla="*/ 441611 w 448491"/>
              <a:gd name="connsiteY2" fmla="*/ 863751 h 1634252"/>
              <a:gd name="connsiteX3" fmla="*/ 251011 w 448491"/>
              <a:gd name="connsiteY3" fmla="*/ 1302895 h 1634252"/>
              <a:gd name="connsiteX4" fmla="*/ 74605 w 448491"/>
              <a:gd name="connsiteY4" fmla="*/ 1543249 h 1634252"/>
              <a:gd name="connsiteX5" fmla="*/ 0 w 448491"/>
              <a:gd name="connsiteY5" fmla="*/ 1634252 h 1634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91" h="1634252">
                <a:moveTo>
                  <a:pt x="0" y="0"/>
                </a:moveTo>
                <a:lnTo>
                  <a:pt x="12983" y="10508"/>
                </a:lnTo>
                <a:cubicBezTo>
                  <a:pt x="278410" y="241022"/>
                  <a:pt x="489787" y="530267"/>
                  <a:pt x="441611" y="863751"/>
                </a:cubicBezTo>
                <a:cubicBezTo>
                  <a:pt x="418542" y="1022632"/>
                  <a:pt x="337007" y="1166302"/>
                  <a:pt x="251011" y="1302895"/>
                </a:cubicBezTo>
                <a:cubicBezTo>
                  <a:pt x="215138" y="1359902"/>
                  <a:pt x="154723" y="1442480"/>
                  <a:pt x="74605" y="1543249"/>
                </a:cubicBezTo>
                <a:lnTo>
                  <a:pt x="0" y="163425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900">
              <a:solidFill>
                <a:prstClr val="white"/>
              </a:solidFill>
              <a:latin typeface="Avenir Next LT Pro" panose="020B0504020202020204" pitchFamily="34" charset="0"/>
            </a:endParaRPr>
          </a:p>
        </p:txBody>
      </p:sp>
      <p:sp>
        <p:nvSpPr>
          <p:cNvPr id="34" name="Freeform: Shape 25">
            <a:extLst>
              <a:ext uri="{FF2B5EF4-FFF2-40B4-BE49-F238E27FC236}">
                <a16:creationId xmlns:a16="http://schemas.microsoft.com/office/drawing/2014/main" id="{19E083F6-57F4-487B-A766-EA0462B1E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09459" y="6144069"/>
            <a:ext cx="4418271" cy="718159"/>
          </a:xfrm>
          <a:custGeom>
            <a:avLst/>
            <a:gdLst>
              <a:gd name="connsiteX0" fmla="*/ 1421452 w 4590626"/>
              <a:gd name="connsiteY0" fmla="*/ 0 h 713930"/>
              <a:gd name="connsiteX1" fmla="*/ 3247781 w 4590626"/>
              <a:gd name="connsiteY1" fmla="*/ 271915 h 713930"/>
              <a:gd name="connsiteX2" fmla="*/ 4517331 w 4590626"/>
              <a:gd name="connsiteY2" fmla="*/ 693394 h 713930"/>
              <a:gd name="connsiteX3" fmla="*/ 4590626 w 4590626"/>
              <a:gd name="connsiteY3" fmla="*/ 713930 h 713930"/>
              <a:gd name="connsiteX4" fmla="*/ 0 w 4590626"/>
              <a:gd name="connsiteY4" fmla="*/ 713930 h 713930"/>
              <a:gd name="connsiteX5" fmla="*/ 2854 w 4590626"/>
              <a:gd name="connsiteY5" fmla="*/ 705624 h 713930"/>
              <a:gd name="connsiteX6" fmla="*/ 226680 w 4590626"/>
              <a:gd name="connsiteY6" fmla="*/ 333970 h 713930"/>
              <a:gd name="connsiteX7" fmla="*/ 1160245 w 4590626"/>
              <a:gd name="connsiteY7" fmla="*/ 1178 h 713930"/>
              <a:gd name="connsiteX8" fmla="*/ 1421452 w 4590626"/>
              <a:gd name="connsiteY8" fmla="*/ 0 h 713930"/>
              <a:gd name="connsiteX0" fmla="*/ 1421452 w 4517331"/>
              <a:gd name="connsiteY0" fmla="*/ 0 h 713930"/>
              <a:gd name="connsiteX1" fmla="*/ 3247781 w 4517331"/>
              <a:gd name="connsiteY1" fmla="*/ 271915 h 713930"/>
              <a:gd name="connsiteX2" fmla="*/ 4517331 w 4517331"/>
              <a:gd name="connsiteY2" fmla="*/ 693394 h 713930"/>
              <a:gd name="connsiteX3" fmla="*/ 0 w 4517331"/>
              <a:gd name="connsiteY3" fmla="*/ 713930 h 713930"/>
              <a:gd name="connsiteX4" fmla="*/ 2854 w 4517331"/>
              <a:gd name="connsiteY4" fmla="*/ 705624 h 713930"/>
              <a:gd name="connsiteX5" fmla="*/ 226680 w 4517331"/>
              <a:gd name="connsiteY5" fmla="*/ 333970 h 713930"/>
              <a:gd name="connsiteX6" fmla="*/ 1160245 w 4517331"/>
              <a:gd name="connsiteY6" fmla="*/ 1178 h 713930"/>
              <a:gd name="connsiteX7" fmla="*/ 1421452 w 4517331"/>
              <a:gd name="connsiteY7" fmla="*/ 0 h 713930"/>
              <a:gd name="connsiteX0" fmla="*/ 0 w 4608771"/>
              <a:gd name="connsiteY0" fmla="*/ 713930 h 784834"/>
              <a:gd name="connsiteX1" fmla="*/ 2854 w 4608771"/>
              <a:gd name="connsiteY1" fmla="*/ 705624 h 784834"/>
              <a:gd name="connsiteX2" fmla="*/ 226680 w 4608771"/>
              <a:gd name="connsiteY2" fmla="*/ 333970 h 784834"/>
              <a:gd name="connsiteX3" fmla="*/ 1160245 w 4608771"/>
              <a:gd name="connsiteY3" fmla="*/ 1178 h 784834"/>
              <a:gd name="connsiteX4" fmla="*/ 1421452 w 4608771"/>
              <a:gd name="connsiteY4" fmla="*/ 0 h 784834"/>
              <a:gd name="connsiteX5" fmla="*/ 3247781 w 4608771"/>
              <a:gd name="connsiteY5" fmla="*/ 271915 h 784834"/>
              <a:gd name="connsiteX6" fmla="*/ 4608771 w 4608771"/>
              <a:gd name="connsiteY6" fmla="*/ 784834 h 784834"/>
              <a:gd name="connsiteX0" fmla="*/ 0 w 4418271"/>
              <a:gd name="connsiteY0" fmla="*/ 713930 h 718159"/>
              <a:gd name="connsiteX1" fmla="*/ 2854 w 4418271"/>
              <a:gd name="connsiteY1" fmla="*/ 705624 h 718159"/>
              <a:gd name="connsiteX2" fmla="*/ 226680 w 4418271"/>
              <a:gd name="connsiteY2" fmla="*/ 333970 h 718159"/>
              <a:gd name="connsiteX3" fmla="*/ 1160245 w 4418271"/>
              <a:gd name="connsiteY3" fmla="*/ 1178 h 718159"/>
              <a:gd name="connsiteX4" fmla="*/ 1421452 w 4418271"/>
              <a:gd name="connsiteY4" fmla="*/ 0 h 718159"/>
              <a:gd name="connsiteX5" fmla="*/ 3247781 w 4418271"/>
              <a:gd name="connsiteY5" fmla="*/ 271915 h 718159"/>
              <a:gd name="connsiteX6" fmla="*/ 4418271 w 4418271"/>
              <a:gd name="connsiteY6" fmla="*/ 718159 h 71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8271" h="718159">
                <a:moveTo>
                  <a:pt x="0" y="713930"/>
                </a:moveTo>
                <a:lnTo>
                  <a:pt x="2854" y="705624"/>
                </a:lnTo>
                <a:cubicBezTo>
                  <a:pt x="60059" y="562888"/>
                  <a:pt x="131373" y="433874"/>
                  <a:pt x="226680" y="333970"/>
                </a:cubicBezTo>
                <a:cubicBezTo>
                  <a:pt x="463632" y="85526"/>
                  <a:pt x="822395" y="5774"/>
                  <a:pt x="1160245" y="1178"/>
                </a:cubicBezTo>
                <a:lnTo>
                  <a:pt x="1421452" y="0"/>
                </a:lnTo>
                <a:cubicBezTo>
                  <a:pt x="2035274" y="3698"/>
                  <a:pt x="2748311" y="152222"/>
                  <a:pt x="3247781" y="271915"/>
                </a:cubicBezTo>
                <a:cubicBezTo>
                  <a:pt x="3747251" y="391608"/>
                  <a:pt x="3902480" y="501606"/>
                  <a:pt x="4418271" y="71815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Light"/>
              <a:ea typeface="+mn-ea"/>
              <a:cs typeface="+mn-cs"/>
            </a:endParaRPr>
          </a:p>
        </p:txBody>
      </p:sp>
      <p:sp useBgFill="1">
        <p:nvSpPr>
          <p:cNvPr id="35" name="Rectangle 27">
            <a:extLst>
              <a:ext uri="{FF2B5EF4-FFF2-40B4-BE49-F238E27FC236}">
                <a16:creationId xmlns:a16="http://schemas.microsoft.com/office/drawing/2014/main" id="{987A0FBA-CC04-4256-A8EB-BB3C543E98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3">
            <a:extLst>
              <a:ext uri="{FF2B5EF4-FFF2-40B4-BE49-F238E27FC236}">
                <a16:creationId xmlns:a16="http://schemas.microsoft.com/office/drawing/2014/main" id="{8927B643-5BBE-BCCB-2CD6-71721D4F4C99}"/>
              </a:ext>
            </a:extLst>
          </p:cNvPr>
          <p:cNvPicPr>
            <a:picLocks noChangeAspect="1"/>
          </p:cNvPicPr>
          <p:nvPr/>
        </p:nvPicPr>
        <p:blipFill rotWithShape="1">
          <a:blip r:embed="rId2">
            <a:extLst>
              <a:ext uri="{28A0092B-C50C-407E-A947-70E740481C1C}">
                <a14:useLocalDpi xmlns:a14="http://schemas.microsoft.com/office/drawing/2010/main" val="0"/>
              </a:ext>
            </a:extLst>
          </a:blip>
          <a:srcRect l="30592" r="-1" b="-1"/>
          <a:stretch/>
        </p:blipFill>
        <p:spPr>
          <a:xfrm>
            <a:off x="6613174" y="10"/>
            <a:ext cx="5578824" cy="6028246"/>
          </a:xfrm>
          <a:custGeom>
            <a:avLst/>
            <a:gdLst/>
            <a:ahLst/>
            <a:cxnLst/>
            <a:rect l="l" t="t" r="r" b="b"/>
            <a:pathLst>
              <a:path w="5578824" h="6028256">
                <a:moveTo>
                  <a:pt x="1681218" y="0"/>
                </a:moveTo>
                <a:lnTo>
                  <a:pt x="5578824" y="0"/>
                </a:lnTo>
                <a:lnTo>
                  <a:pt x="5578824" y="5760161"/>
                </a:lnTo>
                <a:lnTo>
                  <a:pt x="5441231" y="5804042"/>
                </a:lnTo>
                <a:cubicBezTo>
                  <a:pt x="5079089" y="5907589"/>
                  <a:pt x="4674877" y="5944442"/>
                  <a:pt x="4253224" y="5980388"/>
                </a:cubicBezTo>
                <a:cubicBezTo>
                  <a:pt x="2813852" y="6102970"/>
                  <a:pt x="1551586" y="6071494"/>
                  <a:pt x="837278" y="4877588"/>
                </a:cubicBezTo>
                <a:cubicBezTo>
                  <a:pt x="529862" y="4363935"/>
                  <a:pt x="255162" y="3847185"/>
                  <a:pt x="109626" y="3329255"/>
                </a:cubicBezTo>
                <a:cubicBezTo>
                  <a:pt x="-35907" y="2811325"/>
                  <a:pt x="-52277" y="2292214"/>
                  <a:pt x="156962" y="1773839"/>
                </a:cubicBezTo>
                <a:cubicBezTo>
                  <a:pt x="296494" y="1428108"/>
                  <a:pt x="536161" y="1082881"/>
                  <a:pt x="904890" y="738354"/>
                </a:cubicBezTo>
                <a:cubicBezTo>
                  <a:pt x="1036690" y="615181"/>
                  <a:pt x="1169968" y="488910"/>
                  <a:pt x="1304592" y="360545"/>
                </a:cubicBezTo>
                <a:close/>
              </a:path>
            </a:pathLst>
          </a:custGeom>
        </p:spPr>
      </p:pic>
      <p:sp>
        <p:nvSpPr>
          <p:cNvPr id="36" name="Freeform: Shape 29">
            <a:extLst>
              <a:ext uri="{FF2B5EF4-FFF2-40B4-BE49-F238E27FC236}">
                <a16:creationId xmlns:a16="http://schemas.microsoft.com/office/drawing/2014/main" id="{3362A0EA-3E81-4464-94B8-70BE5870E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487883" y="0"/>
            <a:ext cx="5704117" cy="6096000"/>
          </a:xfrm>
          <a:custGeom>
            <a:avLst/>
            <a:gdLst>
              <a:gd name="connsiteX0" fmla="*/ 0 w 5704117"/>
              <a:gd name="connsiteY0" fmla="*/ 0 h 6096000"/>
              <a:gd name="connsiteX1" fmla="*/ 4562795 w 5704117"/>
              <a:gd name="connsiteY1" fmla="*/ 0 h 6096000"/>
              <a:gd name="connsiteX2" fmla="*/ 4721192 w 5704117"/>
              <a:gd name="connsiteY2" fmla="*/ 133595 h 6096000"/>
              <a:gd name="connsiteX3" fmla="*/ 5467522 w 5704117"/>
              <a:gd name="connsiteY3" fmla="*/ 1054328 h 6096000"/>
              <a:gd name="connsiteX4" fmla="*/ 5538873 w 5704117"/>
              <a:gd name="connsiteY4" fmla="*/ 2897564 h 6096000"/>
              <a:gd name="connsiteX5" fmla="*/ 4442050 w 5704117"/>
              <a:gd name="connsiteY5" fmla="*/ 4732407 h 6096000"/>
              <a:gd name="connsiteX6" fmla="*/ 93046 w 5704117"/>
              <a:gd name="connsiteY6" fmla="*/ 6082857 h 6096000"/>
              <a:gd name="connsiteX7" fmla="*/ 0 w 5704117"/>
              <a:gd name="connsiteY7" fmla="*/ 607845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 name="connsiteX7" fmla="*/ 91440 w 5704117"/>
              <a:gd name="connsiteY7" fmla="*/ 91440 h 6096000"/>
              <a:gd name="connsiteX0" fmla="*/ 4562795 w 5704117"/>
              <a:gd name="connsiteY0" fmla="*/ 0 h 6096000"/>
              <a:gd name="connsiteX1" fmla="*/ 4721192 w 5704117"/>
              <a:gd name="connsiteY1" fmla="*/ 133595 h 6096000"/>
              <a:gd name="connsiteX2" fmla="*/ 5467522 w 5704117"/>
              <a:gd name="connsiteY2" fmla="*/ 1054328 h 6096000"/>
              <a:gd name="connsiteX3" fmla="*/ 5538873 w 5704117"/>
              <a:gd name="connsiteY3" fmla="*/ 2897564 h 6096000"/>
              <a:gd name="connsiteX4" fmla="*/ 4442050 w 5704117"/>
              <a:gd name="connsiteY4" fmla="*/ 4732407 h 6096000"/>
              <a:gd name="connsiteX5" fmla="*/ 93046 w 5704117"/>
              <a:gd name="connsiteY5" fmla="*/ 6082857 h 6096000"/>
              <a:gd name="connsiteX6" fmla="*/ 0 w 5704117"/>
              <a:gd name="connsiteY6" fmla="*/ 6078450 h 609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4117" h="6096000">
                <a:moveTo>
                  <a:pt x="4562795" y="0"/>
                </a:moveTo>
                <a:lnTo>
                  <a:pt x="4721192" y="133595"/>
                </a:lnTo>
                <a:cubicBezTo>
                  <a:pt x="5067135" y="440105"/>
                  <a:pt x="5309779" y="747048"/>
                  <a:pt x="5467522" y="1054328"/>
                </a:cubicBezTo>
                <a:cubicBezTo>
                  <a:pt x="5782917" y="1668625"/>
                  <a:pt x="5758242" y="2283795"/>
                  <a:pt x="5538873" y="2897564"/>
                </a:cubicBezTo>
                <a:cubicBezTo>
                  <a:pt x="5319500" y="3511334"/>
                  <a:pt x="4905433" y="4123706"/>
                  <a:pt x="4442050" y="4732407"/>
                </a:cubicBezTo>
                <a:cubicBezTo>
                  <a:pt x="3499930" y="5970384"/>
                  <a:pt x="1925433" y="6153690"/>
                  <a:pt x="93046" y="6082857"/>
                </a:cubicBezTo>
                <a:lnTo>
                  <a:pt x="0" y="607845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Avenir Next LT Pro Light"/>
            </a:endParaRPr>
          </a:p>
        </p:txBody>
      </p:sp>
      <p:sp>
        <p:nvSpPr>
          <p:cNvPr id="3" name="Subtitle 2">
            <a:extLst>
              <a:ext uri="{FF2B5EF4-FFF2-40B4-BE49-F238E27FC236}">
                <a16:creationId xmlns:a16="http://schemas.microsoft.com/office/drawing/2014/main" id="{AC133204-162F-55D0-3D68-EF4DF315393B}"/>
              </a:ext>
            </a:extLst>
          </p:cNvPr>
          <p:cNvSpPr>
            <a:spLocks noGrp="1"/>
          </p:cNvSpPr>
          <p:nvPr>
            <p:ph type="subTitle" idx="1"/>
          </p:nvPr>
        </p:nvSpPr>
        <p:spPr>
          <a:xfrm>
            <a:off x="762000" y="4138367"/>
            <a:ext cx="5334000" cy="1957634"/>
          </a:xfrm>
        </p:spPr>
        <p:txBody>
          <a:bodyPr vert="horz" lIns="91440" tIns="45720" rIns="91440" bIns="45720" rtlCol="0">
            <a:normAutofit/>
          </a:bodyPr>
          <a:lstStyle/>
          <a:p>
            <a:pPr algn="l"/>
            <a:r>
              <a:rPr lang="en-US" dirty="0"/>
              <a:t>Miguel Angel Garces Lenis</a:t>
            </a:r>
          </a:p>
          <a:p>
            <a:pPr algn="l"/>
            <a:r>
              <a:rPr lang="en-US" dirty="0"/>
              <a:t>CEIS150</a:t>
            </a:r>
          </a:p>
          <a:p>
            <a:pPr algn="l"/>
            <a:r>
              <a:rPr lang="en-US" dirty="0"/>
              <a:t>DeVry University</a:t>
            </a:r>
          </a:p>
          <a:p>
            <a:pPr indent="-228600" algn="l">
              <a:buFont typeface="Arial" panose="020B0604020202020204" pitchFamily="34" charset="0"/>
              <a:buChar char="•"/>
            </a:pPr>
            <a:endParaRPr lang="en-US" dirty="0"/>
          </a:p>
        </p:txBody>
      </p:sp>
      <p:sp>
        <p:nvSpPr>
          <p:cNvPr id="2" name="Title 1">
            <a:extLst>
              <a:ext uri="{FF2B5EF4-FFF2-40B4-BE49-F238E27FC236}">
                <a16:creationId xmlns:a16="http://schemas.microsoft.com/office/drawing/2014/main" id="{4790BF36-4BC1-18C5-645B-8FCA20871118}"/>
              </a:ext>
            </a:extLst>
          </p:cNvPr>
          <p:cNvSpPr>
            <a:spLocks noGrp="1"/>
          </p:cNvSpPr>
          <p:nvPr>
            <p:ph type="ctrTitle"/>
          </p:nvPr>
        </p:nvSpPr>
        <p:spPr>
          <a:xfrm>
            <a:off x="762000" y="1695254"/>
            <a:ext cx="5334000" cy="1524000"/>
          </a:xfrm>
        </p:spPr>
        <p:txBody>
          <a:bodyPr vert="horz" lIns="91440" tIns="45720" rIns="91440" bIns="45720" rtlCol="0" anchor="ctr">
            <a:normAutofit/>
          </a:bodyPr>
          <a:lstStyle/>
          <a:p>
            <a:pPr algn="l"/>
            <a:r>
              <a:rPr lang="en-US" sz="3200" b="0" i="0" dirty="0">
                <a:effectLst/>
              </a:rPr>
              <a:t>Python Stock Tracking Project</a:t>
            </a:r>
            <a:endParaRPr lang="en-US" sz="3200" dirty="0"/>
          </a:p>
        </p:txBody>
      </p:sp>
    </p:spTree>
    <p:extLst>
      <p:ext uri="{BB962C8B-B14F-4D97-AF65-F5344CB8AC3E}">
        <p14:creationId xmlns:p14="http://schemas.microsoft.com/office/powerpoint/2010/main" val="557643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435A-21CE-A5A6-1C2C-E73C9C339300}"/>
              </a:ext>
            </a:extLst>
          </p:cNvPr>
          <p:cNvSpPr>
            <a:spLocks noGrp="1"/>
          </p:cNvSpPr>
          <p:nvPr>
            <p:ph type="title"/>
          </p:nvPr>
        </p:nvSpPr>
        <p:spPr/>
        <p:txBody>
          <a:bodyPr/>
          <a:lstStyle/>
          <a:p>
            <a:r>
              <a:rPr lang="en-US" dirty="0"/>
              <a:t>INTRODUCTION	</a:t>
            </a:r>
          </a:p>
        </p:txBody>
      </p:sp>
      <p:sp>
        <p:nvSpPr>
          <p:cNvPr id="3" name="Content Placeholder 2">
            <a:extLst>
              <a:ext uri="{FF2B5EF4-FFF2-40B4-BE49-F238E27FC236}">
                <a16:creationId xmlns:a16="http://schemas.microsoft.com/office/drawing/2014/main" id="{F1FCB56A-C631-0882-4A0B-348889ADA667}"/>
              </a:ext>
            </a:extLst>
          </p:cNvPr>
          <p:cNvSpPr>
            <a:spLocks noGrp="1"/>
          </p:cNvSpPr>
          <p:nvPr>
            <p:ph idx="1"/>
          </p:nvPr>
        </p:nvSpPr>
        <p:spPr/>
        <p:txBody>
          <a:bodyPr>
            <a:normAutofit/>
          </a:bodyPr>
          <a:lstStyle/>
          <a:p>
            <a:r>
              <a:rPr lang="en-US" sz="2400" dirty="0">
                <a:latin typeface="Bodoni MT" panose="02070603080606020203" pitchFamily="18" charset="0"/>
              </a:rPr>
              <a:t>On the Python Stock Tracking Project that I am working on, I have constructed a menu that allows users to add and delete stocks, view graphs, import an Excel document that contains information about the stock, including earnings, volume, and a great deal more. A graphical user interface (GUI) that was made available made the use of this application simpler and more intuitive for any user.</a:t>
            </a:r>
          </a:p>
        </p:txBody>
      </p:sp>
    </p:spTree>
    <p:extLst>
      <p:ext uri="{BB962C8B-B14F-4D97-AF65-F5344CB8AC3E}">
        <p14:creationId xmlns:p14="http://schemas.microsoft.com/office/powerpoint/2010/main" val="3944804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60BE-CE97-FB02-215A-D1167EA7C127}"/>
              </a:ext>
            </a:extLst>
          </p:cNvPr>
          <p:cNvSpPr>
            <a:spLocks noGrp="1"/>
          </p:cNvSpPr>
          <p:nvPr>
            <p:ph type="title"/>
          </p:nvPr>
        </p:nvSpPr>
        <p:spPr>
          <a:xfrm>
            <a:off x="873160" y="116541"/>
            <a:ext cx="10524565" cy="573741"/>
          </a:xfrm>
        </p:spPr>
        <p:txBody>
          <a:bodyPr>
            <a:normAutofit fontScale="90000"/>
          </a:bodyPr>
          <a:lstStyle/>
          <a:p>
            <a:pPr algn="ctr"/>
            <a:r>
              <a:rPr lang="en-US" dirty="0"/>
              <a:t>OBJECTIVES FOR EACH MODULE I</a:t>
            </a:r>
          </a:p>
        </p:txBody>
      </p:sp>
      <p:sp>
        <p:nvSpPr>
          <p:cNvPr id="3" name="Text Placeholder 2">
            <a:extLst>
              <a:ext uri="{FF2B5EF4-FFF2-40B4-BE49-F238E27FC236}">
                <a16:creationId xmlns:a16="http://schemas.microsoft.com/office/drawing/2014/main" id="{1198D88B-C2FD-B3D1-B687-20CCB4BFCFDE}"/>
              </a:ext>
            </a:extLst>
          </p:cNvPr>
          <p:cNvSpPr>
            <a:spLocks noGrp="1"/>
          </p:cNvSpPr>
          <p:nvPr>
            <p:ph type="body" idx="1"/>
          </p:nvPr>
        </p:nvSpPr>
        <p:spPr>
          <a:xfrm>
            <a:off x="746020" y="1111624"/>
            <a:ext cx="2545976" cy="412377"/>
          </a:xfrm>
        </p:spPr>
        <p:txBody>
          <a:bodyPr>
            <a:normAutofit/>
          </a:bodyPr>
          <a:lstStyle/>
          <a:p>
            <a:pPr algn="ctr"/>
            <a:r>
              <a:rPr lang="en-US" sz="1800" dirty="0"/>
              <a:t>Module #1 (</a:t>
            </a:r>
            <a:r>
              <a:rPr lang="en-US" sz="1800" dirty="0">
                <a:solidFill>
                  <a:srgbClr val="00B050">
                    <a:alpha val="70000"/>
                  </a:srgbClr>
                </a:solidFill>
              </a:rPr>
              <a:t>EASY</a:t>
            </a:r>
            <a:r>
              <a:rPr lang="en-US" sz="1800" dirty="0"/>
              <a:t>)</a:t>
            </a:r>
          </a:p>
        </p:txBody>
      </p:sp>
      <p:sp>
        <p:nvSpPr>
          <p:cNvPr id="4" name="Content Placeholder 3">
            <a:extLst>
              <a:ext uri="{FF2B5EF4-FFF2-40B4-BE49-F238E27FC236}">
                <a16:creationId xmlns:a16="http://schemas.microsoft.com/office/drawing/2014/main" id="{5202613F-E0C0-471C-4966-65A00E97EF3E}"/>
              </a:ext>
            </a:extLst>
          </p:cNvPr>
          <p:cNvSpPr>
            <a:spLocks noGrp="1"/>
          </p:cNvSpPr>
          <p:nvPr>
            <p:ph sz="half" idx="2"/>
          </p:nvPr>
        </p:nvSpPr>
        <p:spPr>
          <a:xfrm>
            <a:off x="794275" y="1524000"/>
            <a:ext cx="2545976" cy="3048000"/>
          </a:xfrm>
        </p:spPr>
        <p:txBody>
          <a:bodyPr>
            <a:normAutofit/>
          </a:bodyPr>
          <a:lstStyle/>
          <a:p>
            <a:pPr marL="0" indent="0">
              <a:buNone/>
            </a:pPr>
            <a:r>
              <a:rPr lang="en-US" sz="1400" dirty="0"/>
              <a:t>I worked on my project's initial class during the first module. The "stock class" project's goal was to develop two useful classes with properties that would save the user's input.</a:t>
            </a:r>
          </a:p>
        </p:txBody>
      </p:sp>
      <p:pic>
        <p:nvPicPr>
          <p:cNvPr id="7" name="Picture Placeholder 3">
            <a:extLst>
              <a:ext uri="{FF2B5EF4-FFF2-40B4-BE49-F238E27FC236}">
                <a16:creationId xmlns:a16="http://schemas.microsoft.com/office/drawing/2014/main" id="{A797CDA7-0820-1F1C-E8E0-0CD6CAE92D9C}"/>
              </a:ext>
            </a:extLst>
          </p:cNvPr>
          <p:cNvPicPr>
            <a:picLocks noChangeAspect="1"/>
          </p:cNvPicPr>
          <p:nvPr/>
        </p:nvPicPr>
        <p:blipFill rotWithShape="1">
          <a:blip r:embed="rId2"/>
          <a:srcRect t="20506" r="68967" b="57737"/>
          <a:stretch/>
        </p:blipFill>
        <p:spPr>
          <a:xfrm>
            <a:off x="580318" y="3799637"/>
            <a:ext cx="3250634" cy="1281953"/>
          </a:xfrm>
          <a:prstGeom prst="rect">
            <a:avLst/>
          </a:prstGeom>
        </p:spPr>
      </p:pic>
      <p:sp>
        <p:nvSpPr>
          <p:cNvPr id="8" name="Text Placeholder 2">
            <a:extLst>
              <a:ext uri="{FF2B5EF4-FFF2-40B4-BE49-F238E27FC236}">
                <a16:creationId xmlns:a16="http://schemas.microsoft.com/office/drawing/2014/main" id="{1562D27C-E583-6A71-5DC5-B2A1384E8205}"/>
              </a:ext>
            </a:extLst>
          </p:cNvPr>
          <p:cNvSpPr txBox="1">
            <a:spLocks/>
          </p:cNvSpPr>
          <p:nvPr/>
        </p:nvSpPr>
        <p:spPr>
          <a:xfrm>
            <a:off x="4730454" y="1111624"/>
            <a:ext cx="2896794" cy="412376"/>
          </a:xfrm>
          <a:prstGeom prst="rect">
            <a:avLst/>
          </a:prstGeom>
        </p:spPr>
        <p:txBody>
          <a:bodyPr vert="horz" lIns="91440" tIns="45720" rIns="91440" bIns="45720" rtlCol="0" anchor="b">
            <a:normAutofit/>
          </a:bodyPr>
          <a:lstStyle>
            <a:lvl1pPr marL="0" indent="0" algn="l" defTabSz="914400" rtl="0" eaLnBrk="1" latinLnBrk="0" hangingPunct="1">
              <a:lnSpc>
                <a:spcPct val="125000"/>
              </a:lnSpc>
              <a:spcBef>
                <a:spcPts val="1000"/>
              </a:spcBef>
              <a:buFont typeface="Arial" panose="020B0604020202020204" pitchFamily="34" charset="0"/>
              <a:buNone/>
              <a:defRPr sz="2400" b="1" kern="1200">
                <a:solidFill>
                  <a:schemeClr val="tx1">
                    <a:alpha val="70000"/>
                  </a:schemeClr>
                </a:solidFill>
                <a:latin typeface="+mn-lt"/>
                <a:ea typeface="+mn-ea"/>
                <a:cs typeface="+mn-cs"/>
              </a:defRPr>
            </a:lvl1pPr>
            <a:lvl2pPr marL="457200" indent="0" algn="l" defTabSz="914400" rtl="0" eaLnBrk="1" latinLnBrk="0" hangingPunct="1">
              <a:lnSpc>
                <a:spcPct val="125000"/>
              </a:lnSpc>
              <a:spcBef>
                <a:spcPts val="500"/>
              </a:spcBef>
              <a:buFont typeface="Arial" panose="020B0604020202020204" pitchFamily="34" charset="0"/>
              <a:buNone/>
              <a:defRPr sz="2000" b="1" kern="1200">
                <a:solidFill>
                  <a:schemeClr val="tx1">
                    <a:alpha val="70000"/>
                  </a:schemeClr>
                </a:solidFill>
                <a:latin typeface="+mn-lt"/>
                <a:ea typeface="+mn-ea"/>
                <a:cs typeface="+mn-cs"/>
              </a:defRPr>
            </a:lvl2pPr>
            <a:lvl3pPr marL="914400" indent="0" algn="l" defTabSz="914400" rtl="0" eaLnBrk="1" latinLnBrk="0" hangingPunct="1">
              <a:lnSpc>
                <a:spcPct val="125000"/>
              </a:lnSpc>
              <a:spcBef>
                <a:spcPts val="500"/>
              </a:spcBef>
              <a:buFont typeface="Arial" panose="020B0604020202020204" pitchFamily="34" charset="0"/>
              <a:buNone/>
              <a:defRPr sz="1800" b="1" kern="1200">
                <a:solidFill>
                  <a:schemeClr val="tx1">
                    <a:alpha val="70000"/>
                  </a:schemeClr>
                </a:solidFill>
                <a:latin typeface="+mn-lt"/>
                <a:ea typeface="+mn-ea"/>
                <a:cs typeface="+mn-cs"/>
              </a:defRPr>
            </a:lvl3pPr>
            <a:lvl4pPr marL="13716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4pPr>
            <a:lvl5pPr marL="18288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800" dirty="0"/>
              <a:t>Module #2 (</a:t>
            </a:r>
            <a:r>
              <a:rPr lang="en-US" sz="1800" dirty="0">
                <a:solidFill>
                  <a:srgbClr val="FFFF00">
                    <a:alpha val="70000"/>
                  </a:srgbClr>
                </a:solidFill>
              </a:rPr>
              <a:t>MEDIUM</a:t>
            </a:r>
            <a:r>
              <a:rPr lang="en-US" sz="1800" dirty="0"/>
              <a:t>)</a:t>
            </a:r>
          </a:p>
        </p:txBody>
      </p:sp>
      <p:sp>
        <p:nvSpPr>
          <p:cNvPr id="9" name="Content Placeholder 3">
            <a:extLst>
              <a:ext uri="{FF2B5EF4-FFF2-40B4-BE49-F238E27FC236}">
                <a16:creationId xmlns:a16="http://schemas.microsoft.com/office/drawing/2014/main" id="{F279DF37-F5E0-2D56-F821-FAEB440D1BB9}"/>
              </a:ext>
            </a:extLst>
          </p:cNvPr>
          <p:cNvSpPr txBox="1">
            <a:spLocks/>
          </p:cNvSpPr>
          <p:nvPr/>
        </p:nvSpPr>
        <p:spPr>
          <a:xfrm>
            <a:off x="4949649" y="1524000"/>
            <a:ext cx="2487705" cy="3048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I created my first text-based user interface, which has helpful settings for the stock application. The first three features—adding a stock, listing all stocks, and daily data—were made available.</a:t>
            </a:r>
          </a:p>
        </p:txBody>
      </p:sp>
      <p:pic>
        <p:nvPicPr>
          <p:cNvPr id="10" name="Picture Placeholder 3">
            <a:extLst>
              <a:ext uri="{FF2B5EF4-FFF2-40B4-BE49-F238E27FC236}">
                <a16:creationId xmlns:a16="http://schemas.microsoft.com/office/drawing/2014/main" id="{68F74230-67B4-BA8B-A83C-908F22361F6A}"/>
              </a:ext>
            </a:extLst>
          </p:cNvPr>
          <p:cNvPicPr>
            <a:picLocks noChangeAspect="1"/>
          </p:cNvPicPr>
          <p:nvPr/>
        </p:nvPicPr>
        <p:blipFill rotWithShape="1">
          <a:blip r:embed="rId3"/>
          <a:srcRect r="7428" b="-1"/>
          <a:stretch/>
        </p:blipFill>
        <p:spPr>
          <a:xfrm>
            <a:off x="5019940" y="3799637"/>
            <a:ext cx="2342177" cy="1849523"/>
          </a:xfrm>
          <a:prstGeom prst="rect">
            <a:avLst/>
          </a:prstGeom>
        </p:spPr>
      </p:pic>
      <p:sp>
        <p:nvSpPr>
          <p:cNvPr id="12" name="Text Placeholder 2">
            <a:extLst>
              <a:ext uri="{FF2B5EF4-FFF2-40B4-BE49-F238E27FC236}">
                <a16:creationId xmlns:a16="http://schemas.microsoft.com/office/drawing/2014/main" id="{BD2AD9AD-F60F-CE45-928D-C9EAC135E213}"/>
              </a:ext>
            </a:extLst>
          </p:cNvPr>
          <p:cNvSpPr txBox="1">
            <a:spLocks/>
          </p:cNvSpPr>
          <p:nvPr/>
        </p:nvSpPr>
        <p:spPr>
          <a:xfrm>
            <a:off x="8900004" y="1110924"/>
            <a:ext cx="2545976" cy="412376"/>
          </a:xfrm>
          <a:prstGeom prst="rect">
            <a:avLst/>
          </a:prstGeom>
        </p:spPr>
        <p:txBody>
          <a:bodyPr vert="horz" lIns="91440" tIns="45720" rIns="91440" bIns="45720" rtlCol="0" anchor="b">
            <a:normAutofit/>
          </a:bodyPr>
          <a:lstStyle>
            <a:lvl1pPr marL="0" indent="0" algn="l" defTabSz="914400" rtl="0" eaLnBrk="1" latinLnBrk="0" hangingPunct="1">
              <a:lnSpc>
                <a:spcPct val="125000"/>
              </a:lnSpc>
              <a:spcBef>
                <a:spcPts val="1000"/>
              </a:spcBef>
              <a:buFont typeface="Arial" panose="020B0604020202020204" pitchFamily="34" charset="0"/>
              <a:buNone/>
              <a:defRPr sz="2400" b="1" kern="1200">
                <a:solidFill>
                  <a:schemeClr val="tx1">
                    <a:alpha val="70000"/>
                  </a:schemeClr>
                </a:solidFill>
                <a:latin typeface="+mn-lt"/>
                <a:ea typeface="+mn-ea"/>
                <a:cs typeface="+mn-cs"/>
              </a:defRPr>
            </a:lvl1pPr>
            <a:lvl2pPr marL="457200" indent="0" algn="l" defTabSz="914400" rtl="0" eaLnBrk="1" latinLnBrk="0" hangingPunct="1">
              <a:lnSpc>
                <a:spcPct val="125000"/>
              </a:lnSpc>
              <a:spcBef>
                <a:spcPts val="500"/>
              </a:spcBef>
              <a:buFont typeface="Arial" panose="020B0604020202020204" pitchFamily="34" charset="0"/>
              <a:buNone/>
              <a:defRPr sz="2000" b="1" kern="1200">
                <a:solidFill>
                  <a:schemeClr val="tx1">
                    <a:alpha val="70000"/>
                  </a:schemeClr>
                </a:solidFill>
                <a:latin typeface="+mn-lt"/>
                <a:ea typeface="+mn-ea"/>
                <a:cs typeface="+mn-cs"/>
              </a:defRPr>
            </a:lvl2pPr>
            <a:lvl3pPr marL="914400" indent="0" algn="l" defTabSz="914400" rtl="0" eaLnBrk="1" latinLnBrk="0" hangingPunct="1">
              <a:lnSpc>
                <a:spcPct val="125000"/>
              </a:lnSpc>
              <a:spcBef>
                <a:spcPts val="500"/>
              </a:spcBef>
              <a:buFont typeface="Arial" panose="020B0604020202020204" pitchFamily="34" charset="0"/>
              <a:buNone/>
              <a:defRPr sz="1800" b="1" kern="1200">
                <a:solidFill>
                  <a:schemeClr val="tx1">
                    <a:alpha val="70000"/>
                  </a:schemeClr>
                </a:solidFill>
                <a:latin typeface="+mn-lt"/>
                <a:ea typeface="+mn-ea"/>
                <a:cs typeface="+mn-cs"/>
              </a:defRPr>
            </a:lvl3pPr>
            <a:lvl4pPr marL="13716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4pPr>
            <a:lvl5pPr marL="18288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800" dirty="0"/>
              <a:t>Module #3 (</a:t>
            </a:r>
            <a:r>
              <a:rPr lang="en-US" sz="1800" dirty="0">
                <a:solidFill>
                  <a:srgbClr val="FF0000">
                    <a:alpha val="70000"/>
                  </a:srgbClr>
                </a:solidFill>
              </a:rPr>
              <a:t>HARD</a:t>
            </a:r>
            <a:r>
              <a:rPr lang="en-US" sz="1800" dirty="0"/>
              <a:t>)</a:t>
            </a:r>
          </a:p>
        </p:txBody>
      </p:sp>
      <p:sp>
        <p:nvSpPr>
          <p:cNvPr id="13" name="Content Placeholder 3">
            <a:extLst>
              <a:ext uri="{FF2B5EF4-FFF2-40B4-BE49-F238E27FC236}">
                <a16:creationId xmlns:a16="http://schemas.microsoft.com/office/drawing/2014/main" id="{88DDB9E1-1C2F-2070-007C-F65BFA435A01}"/>
              </a:ext>
            </a:extLst>
          </p:cNvPr>
          <p:cNvSpPr txBox="1">
            <a:spLocks/>
          </p:cNvSpPr>
          <p:nvPr/>
        </p:nvSpPr>
        <p:spPr>
          <a:xfrm>
            <a:off x="9080050" y="1524000"/>
            <a:ext cx="2531632" cy="3048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Because I started using inherited classes to make the option "Investor Type" available, Module #3 was more of a teaching module. After gathering user input, a program would be created specifically for the choice in order to make it available.</a:t>
            </a:r>
          </a:p>
        </p:txBody>
      </p:sp>
      <p:pic>
        <p:nvPicPr>
          <p:cNvPr id="14" name="Picture Placeholder 3">
            <a:extLst>
              <a:ext uri="{FF2B5EF4-FFF2-40B4-BE49-F238E27FC236}">
                <a16:creationId xmlns:a16="http://schemas.microsoft.com/office/drawing/2014/main" id="{8A41E48D-81D0-62A5-9326-57186B3187EB}"/>
              </a:ext>
            </a:extLst>
          </p:cNvPr>
          <p:cNvPicPr>
            <a:picLocks noChangeAspect="1"/>
          </p:cNvPicPr>
          <p:nvPr/>
        </p:nvPicPr>
        <p:blipFill rotWithShape="1">
          <a:blip r:embed="rId4"/>
          <a:srcRect r="28341" b="1"/>
          <a:stretch/>
        </p:blipFill>
        <p:spPr>
          <a:xfrm>
            <a:off x="9422369" y="4301660"/>
            <a:ext cx="1975356" cy="1559859"/>
          </a:xfrm>
          <a:prstGeom prst="rect">
            <a:avLst/>
          </a:prstGeom>
        </p:spPr>
      </p:pic>
    </p:spTree>
    <p:extLst>
      <p:ext uri="{BB962C8B-B14F-4D97-AF65-F5344CB8AC3E}">
        <p14:creationId xmlns:p14="http://schemas.microsoft.com/office/powerpoint/2010/main" val="1524957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60BE-CE97-FB02-215A-D1167EA7C127}"/>
              </a:ext>
            </a:extLst>
          </p:cNvPr>
          <p:cNvSpPr>
            <a:spLocks noGrp="1"/>
          </p:cNvSpPr>
          <p:nvPr>
            <p:ph type="title"/>
          </p:nvPr>
        </p:nvSpPr>
        <p:spPr>
          <a:xfrm>
            <a:off x="873160" y="116541"/>
            <a:ext cx="10524565" cy="573741"/>
          </a:xfrm>
        </p:spPr>
        <p:txBody>
          <a:bodyPr>
            <a:normAutofit fontScale="90000"/>
          </a:bodyPr>
          <a:lstStyle/>
          <a:p>
            <a:pPr algn="ctr"/>
            <a:r>
              <a:rPr lang="en-US" dirty="0"/>
              <a:t>OBJECTIVES FOR EACH MODULE II</a:t>
            </a:r>
          </a:p>
        </p:txBody>
      </p:sp>
      <p:sp>
        <p:nvSpPr>
          <p:cNvPr id="3" name="Text Placeholder 2">
            <a:extLst>
              <a:ext uri="{FF2B5EF4-FFF2-40B4-BE49-F238E27FC236}">
                <a16:creationId xmlns:a16="http://schemas.microsoft.com/office/drawing/2014/main" id="{1198D88B-C2FD-B3D1-B687-20CCB4BFCFDE}"/>
              </a:ext>
            </a:extLst>
          </p:cNvPr>
          <p:cNvSpPr>
            <a:spLocks noGrp="1"/>
          </p:cNvSpPr>
          <p:nvPr>
            <p:ph type="body" idx="1"/>
          </p:nvPr>
        </p:nvSpPr>
        <p:spPr>
          <a:xfrm>
            <a:off x="746020" y="1111624"/>
            <a:ext cx="2545976" cy="412377"/>
          </a:xfrm>
        </p:spPr>
        <p:txBody>
          <a:bodyPr>
            <a:normAutofit/>
          </a:bodyPr>
          <a:lstStyle/>
          <a:p>
            <a:pPr algn="ctr"/>
            <a:r>
              <a:rPr lang="en-US" sz="1800" dirty="0"/>
              <a:t>Module #4 (</a:t>
            </a:r>
            <a:r>
              <a:rPr lang="en-US" sz="1800" dirty="0">
                <a:solidFill>
                  <a:srgbClr val="FF0000">
                    <a:alpha val="70000"/>
                  </a:srgbClr>
                </a:solidFill>
              </a:rPr>
              <a:t>HARD</a:t>
            </a:r>
            <a:r>
              <a:rPr lang="en-US" sz="1800" dirty="0"/>
              <a:t>)</a:t>
            </a:r>
          </a:p>
        </p:txBody>
      </p:sp>
      <p:sp>
        <p:nvSpPr>
          <p:cNvPr id="4" name="Content Placeholder 3">
            <a:extLst>
              <a:ext uri="{FF2B5EF4-FFF2-40B4-BE49-F238E27FC236}">
                <a16:creationId xmlns:a16="http://schemas.microsoft.com/office/drawing/2014/main" id="{5202613F-E0C0-471C-4966-65A00E97EF3E}"/>
              </a:ext>
            </a:extLst>
          </p:cNvPr>
          <p:cNvSpPr>
            <a:spLocks noGrp="1"/>
          </p:cNvSpPr>
          <p:nvPr>
            <p:ph sz="half" idx="2"/>
          </p:nvPr>
        </p:nvSpPr>
        <p:spPr>
          <a:xfrm>
            <a:off x="794275" y="1524000"/>
            <a:ext cx="2545976" cy="3048000"/>
          </a:xfrm>
        </p:spPr>
        <p:txBody>
          <a:bodyPr>
            <a:normAutofit/>
          </a:bodyPr>
          <a:lstStyle/>
          <a:p>
            <a:pPr marL="0" indent="0">
              <a:buNone/>
            </a:pPr>
            <a:r>
              <a:rPr lang="en-US" sz="1400" dirty="0"/>
              <a:t>The "matplotlib" module was used in Module #4 to generate a chart that displays the price for each day (ups and downs). The data from "Daily Data" is required to display an accurate and precise chart.</a:t>
            </a:r>
          </a:p>
        </p:txBody>
      </p:sp>
      <p:sp>
        <p:nvSpPr>
          <p:cNvPr id="8" name="Text Placeholder 2">
            <a:extLst>
              <a:ext uri="{FF2B5EF4-FFF2-40B4-BE49-F238E27FC236}">
                <a16:creationId xmlns:a16="http://schemas.microsoft.com/office/drawing/2014/main" id="{1562D27C-E583-6A71-5DC5-B2A1384E8205}"/>
              </a:ext>
            </a:extLst>
          </p:cNvPr>
          <p:cNvSpPr txBox="1">
            <a:spLocks/>
          </p:cNvSpPr>
          <p:nvPr/>
        </p:nvSpPr>
        <p:spPr>
          <a:xfrm>
            <a:off x="4730454" y="1111624"/>
            <a:ext cx="2896794" cy="412376"/>
          </a:xfrm>
          <a:prstGeom prst="rect">
            <a:avLst/>
          </a:prstGeom>
        </p:spPr>
        <p:txBody>
          <a:bodyPr vert="horz" lIns="91440" tIns="45720" rIns="91440" bIns="45720" rtlCol="0" anchor="b">
            <a:normAutofit/>
          </a:bodyPr>
          <a:lstStyle>
            <a:lvl1pPr marL="0" indent="0" algn="l" defTabSz="914400" rtl="0" eaLnBrk="1" latinLnBrk="0" hangingPunct="1">
              <a:lnSpc>
                <a:spcPct val="125000"/>
              </a:lnSpc>
              <a:spcBef>
                <a:spcPts val="1000"/>
              </a:spcBef>
              <a:buFont typeface="Arial" panose="020B0604020202020204" pitchFamily="34" charset="0"/>
              <a:buNone/>
              <a:defRPr sz="2400" b="1" kern="1200">
                <a:solidFill>
                  <a:schemeClr val="tx1">
                    <a:alpha val="70000"/>
                  </a:schemeClr>
                </a:solidFill>
                <a:latin typeface="+mn-lt"/>
                <a:ea typeface="+mn-ea"/>
                <a:cs typeface="+mn-cs"/>
              </a:defRPr>
            </a:lvl1pPr>
            <a:lvl2pPr marL="457200" indent="0" algn="l" defTabSz="914400" rtl="0" eaLnBrk="1" latinLnBrk="0" hangingPunct="1">
              <a:lnSpc>
                <a:spcPct val="125000"/>
              </a:lnSpc>
              <a:spcBef>
                <a:spcPts val="500"/>
              </a:spcBef>
              <a:buFont typeface="Arial" panose="020B0604020202020204" pitchFamily="34" charset="0"/>
              <a:buNone/>
              <a:defRPr sz="2000" b="1" kern="1200">
                <a:solidFill>
                  <a:schemeClr val="tx1">
                    <a:alpha val="70000"/>
                  </a:schemeClr>
                </a:solidFill>
                <a:latin typeface="+mn-lt"/>
                <a:ea typeface="+mn-ea"/>
                <a:cs typeface="+mn-cs"/>
              </a:defRPr>
            </a:lvl2pPr>
            <a:lvl3pPr marL="914400" indent="0" algn="l" defTabSz="914400" rtl="0" eaLnBrk="1" latinLnBrk="0" hangingPunct="1">
              <a:lnSpc>
                <a:spcPct val="125000"/>
              </a:lnSpc>
              <a:spcBef>
                <a:spcPts val="500"/>
              </a:spcBef>
              <a:buFont typeface="Arial" panose="020B0604020202020204" pitchFamily="34" charset="0"/>
              <a:buNone/>
              <a:defRPr sz="1800" b="1" kern="1200">
                <a:solidFill>
                  <a:schemeClr val="tx1">
                    <a:alpha val="70000"/>
                  </a:schemeClr>
                </a:solidFill>
                <a:latin typeface="+mn-lt"/>
                <a:ea typeface="+mn-ea"/>
                <a:cs typeface="+mn-cs"/>
              </a:defRPr>
            </a:lvl3pPr>
            <a:lvl4pPr marL="13716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4pPr>
            <a:lvl5pPr marL="18288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800" dirty="0"/>
              <a:t>Module #5 (</a:t>
            </a:r>
            <a:r>
              <a:rPr lang="en-US" sz="1800" dirty="0">
                <a:solidFill>
                  <a:srgbClr val="FFFF00">
                    <a:alpha val="70000"/>
                  </a:srgbClr>
                </a:solidFill>
              </a:rPr>
              <a:t>MEDIUM</a:t>
            </a:r>
            <a:r>
              <a:rPr lang="en-US" sz="1800" dirty="0"/>
              <a:t>)</a:t>
            </a:r>
          </a:p>
        </p:txBody>
      </p:sp>
      <p:sp>
        <p:nvSpPr>
          <p:cNvPr id="9" name="Content Placeholder 3">
            <a:extLst>
              <a:ext uri="{FF2B5EF4-FFF2-40B4-BE49-F238E27FC236}">
                <a16:creationId xmlns:a16="http://schemas.microsoft.com/office/drawing/2014/main" id="{F279DF37-F5E0-2D56-F821-FAEB440D1BB9}"/>
              </a:ext>
            </a:extLst>
          </p:cNvPr>
          <p:cNvSpPr txBox="1">
            <a:spLocks/>
          </p:cNvSpPr>
          <p:nvPr/>
        </p:nvSpPr>
        <p:spPr>
          <a:xfrm>
            <a:off x="4949649" y="1524000"/>
            <a:ext cx="2487705" cy="3048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On this project, data import is required. Using Yahoo Finance, I worked to collect stock data from a corporation and save it as an Excel document. Once the specific ".</a:t>
            </a:r>
            <a:r>
              <a:rPr lang="en-US" sz="1400" dirty="0" err="1"/>
              <a:t>cvs</a:t>
            </a:r>
            <a:r>
              <a:rPr lang="en-US" sz="1400" dirty="0"/>
              <a:t>" file has been entered, the data will display when a user selects the "Load Data" option.</a:t>
            </a:r>
          </a:p>
        </p:txBody>
      </p:sp>
      <p:sp>
        <p:nvSpPr>
          <p:cNvPr id="12" name="Text Placeholder 2">
            <a:extLst>
              <a:ext uri="{FF2B5EF4-FFF2-40B4-BE49-F238E27FC236}">
                <a16:creationId xmlns:a16="http://schemas.microsoft.com/office/drawing/2014/main" id="{BD2AD9AD-F60F-CE45-928D-C9EAC135E213}"/>
              </a:ext>
            </a:extLst>
          </p:cNvPr>
          <p:cNvSpPr txBox="1">
            <a:spLocks/>
          </p:cNvSpPr>
          <p:nvPr/>
        </p:nvSpPr>
        <p:spPr>
          <a:xfrm>
            <a:off x="8900004" y="1110924"/>
            <a:ext cx="2545976" cy="412376"/>
          </a:xfrm>
          <a:prstGeom prst="rect">
            <a:avLst/>
          </a:prstGeom>
        </p:spPr>
        <p:txBody>
          <a:bodyPr vert="horz" lIns="91440" tIns="45720" rIns="91440" bIns="45720" rtlCol="0" anchor="b">
            <a:normAutofit fontScale="92500"/>
          </a:bodyPr>
          <a:lstStyle>
            <a:lvl1pPr marL="0" indent="0" algn="l" defTabSz="914400" rtl="0" eaLnBrk="1" latinLnBrk="0" hangingPunct="1">
              <a:lnSpc>
                <a:spcPct val="125000"/>
              </a:lnSpc>
              <a:spcBef>
                <a:spcPts val="1000"/>
              </a:spcBef>
              <a:buFont typeface="Arial" panose="020B0604020202020204" pitchFamily="34" charset="0"/>
              <a:buNone/>
              <a:defRPr sz="2400" b="1" kern="1200">
                <a:solidFill>
                  <a:schemeClr val="tx1">
                    <a:alpha val="70000"/>
                  </a:schemeClr>
                </a:solidFill>
                <a:latin typeface="+mn-lt"/>
                <a:ea typeface="+mn-ea"/>
                <a:cs typeface="+mn-cs"/>
              </a:defRPr>
            </a:lvl1pPr>
            <a:lvl2pPr marL="457200" indent="0" algn="l" defTabSz="914400" rtl="0" eaLnBrk="1" latinLnBrk="0" hangingPunct="1">
              <a:lnSpc>
                <a:spcPct val="125000"/>
              </a:lnSpc>
              <a:spcBef>
                <a:spcPts val="500"/>
              </a:spcBef>
              <a:buFont typeface="Arial" panose="020B0604020202020204" pitchFamily="34" charset="0"/>
              <a:buNone/>
              <a:defRPr sz="2000" b="1" kern="1200">
                <a:solidFill>
                  <a:schemeClr val="tx1">
                    <a:alpha val="70000"/>
                  </a:schemeClr>
                </a:solidFill>
                <a:latin typeface="+mn-lt"/>
                <a:ea typeface="+mn-ea"/>
                <a:cs typeface="+mn-cs"/>
              </a:defRPr>
            </a:lvl2pPr>
            <a:lvl3pPr marL="914400" indent="0" algn="l" defTabSz="914400" rtl="0" eaLnBrk="1" latinLnBrk="0" hangingPunct="1">
              <a:lnSpc>
                <a:spcPct val="125000"/>
              </a:lnSpc>
              <a:spcBef>
                <a:spcPts val="500"/>
              </a:spcBef>
              <a:buFont typeface="Arial" panose="020B0604020202020204" pitchFamily="34" charset="0"/>
              <a:buNone/>
              <a:defRPr sz="1800" b="1" kern="1200">
                <a:solidFill>
                  <a:schemeClr val="tx1">
                    <a:alpha val="70000"/>
                  </a:schemeClr>
                </a:solidFill>
                <a:latin typeface="+mn-lt"/>
                <a:ea typeface="+mn-ea"/>
                <a:cs typeface="+mn-cs"/>
              </a:defRPr>
            </a:lvl3pPr>
            <a:lvl4pPr marL="13716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4pPr>
            <a:lvl5pPr marL="1828800" indent="0" algn="l" defTabSz="914400" rtl="0" eaLnBrk="1" latinLnBrk="0" hangingPunct="1">
              <a:lnSpc>
                <a:spcPct val="125000"/>
              </a:lnSpc>
              <a:spcBef>
                <a:spcPts val="500"/>
              </a:spcBef>
              <a:buFont typeface="Arial" panose="020B0604020202020204" pitchFamily="34" charset="0"/>
              <a:buNone/>
              <a:defRPr sz="1600" b="1" kern="1200">
                <a:solidFill>
                  <a:schemeClr val="tx1">
                    <a:alpha val="70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sz="1800" dirty="0"/>
              <a:t>Module #6 (</a:t>
            </a:r>
            <a:r>
              <a:rPr lang="en-US" sz="1800" dirty="0">
                <a:solidFill>
                  <a:srgbClr val="FF0000">
                    <a:alpha val="70000"/>
                  </a:srgbClr>
                </a:solidFill>
              </a:rPr>
              <a:t>HARDEST</a:t>
            </a:r>
            <a:r>
              <a:rPr lang="en-US" sz="1800" dirty="0"/>
              <a:t>)</a:t>
            </a:r>
          </a:p>
        </p:txBody>
      </p:sp>
      <p:sp>
        <p:nvSpPr>
          <p:cNvPr id="13" name="Content Placeholder 3">
            <a:extLst>
              <a:ext uri="{FF2B5EF4-FFF2-40B4-BE49-F238E27FC236}">
                <a16:creationId xmlns:a16="http://schemas.microsoft.com/office/drawing/2014/main" id="{88DDB9E1-1C2F-2070-007C-F65BFA435A01}"/>
              </a:ext>
            </a:extLst>
          </p:cNvPr>
          <p:cNvSpPr txBox="1">
            <a:spLocks/>
          </p:cNvSpPr>
          <p:nvPr/>
        </p:nvSpPr>
        <p:spPr>
          <a:xfrm>
            <a:off x="8948259" y="1524000"/>
            <a:ext cx="2663423" cy="3048000"/>
          </a:xfrm>
          <a:prstGeom prst="rect">
            <a:avLst/>
          </a:prstGeom>
        </p:spPr>
        <p:txBody>
          <a:bodyPr vert="horz" lIns="91440" tIns="45720" rIns="91440" bIns="45720" rtlCol="0">
            <a:normAutofit/>
          </a:bodyPr>
          <a:lstStyle>
            <a:lvl1pPr marL="228600" indent="-228600" algn="l" defTabSz="914400" rtl="0" eaLnBrk="1" latinLnBrk="0" hangingPunct="1">
              <a:lnSpc>
                <a:spcPct val="125000"/>
              </a:lnSpc>
              <a:spcBef>
                <a:spcPts val="1000"/>
              </a:spcBef>
              <a:buFont typeface="Arial" panose="020B0604020202020204" pitchFamily="34" charset="0"/>
              <a:buChar char="•"/>
              <a:defRPr sz="2800" kern="1200">
                <a:solidFill>
                  <a:schemeClr val="tx1">
                    <a:alpha val="70000"/>
                  </a:schemeClr>
                </a:solidFill>
                <a:latin typeface="+mn-lt"/>
                <a:ea typeface="+mn-ea"/>
                <a:cs typeface="+mn-cs"/>
              </a:defRPr>
            </a:lvl1pPr>
            <a:lvl2pPr marL="685800" indent="-228600" algn="l" defTabSz="914400" rtl="0" eaLnBrk="1" latinLnBrk="0" hangingPunct="1">
              <a:lnSpc>
                <a:spcPct val="125000"/>
              </a:lnSpc>
              <a:spcBef>
                <a:spcPts val="500"/>
              </a:spcBef>
              <a:buFont typeface="Arial" panose="020B0604020202020204" pitchFamily="34" charset="0"/>
              <a:buChar char="•"/>
              <a:defRPr sz="2400" kern="1200">
                <a:solidFill>
                  <a:schemeClr val="tx1">
                    <a:alpha val="70000"/>
                  </a:schemeClr>
                </a:solidFill>
                <a:latin typeface="+mn-lt"/>
                <a:ea typeface="+mn-ea"/>
                <a:cs typeface="+mn-cs"/>
              </a:defRPr>
            </a:lvl2pPr>
            <a:lvl3pPr marL="1143000" indent="-228600" algn="l" defTabSz="914400" rtl="0" eaLnBrk="1" latinLnBrk="0" hangingPunct="1">
              <a:lnSpc>
                <a:spcPct val="125000"/>
              </a:lnSpc>
              <a:spcBef>
                <a:spcPts val="500"/>
              </a:spcBef>
              <a:buFont typeface="Arial" panose="020B0604020202020204" pitchFamily="34" charset="0"/>
              <a:buChar char="•"/>
              <a:defRPr sz="2000" kern="1200">
                <a:solidFill>
                  <a:schemeClr val="tx1">
                    <a:alpha val="70000"/>
                  </a:schemeClr>
                </a:solidFill>
                <a:latin typeface="+mn-lt"/>
                <a:ea typeface="+mn-ea"/>
                <a:cs typeface="+mn-cs"/>
              </a:defRPr>
            </a:lvl3pPr>
            <a:lvl4pPr marL="16002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4pPr>
            <a:lvl5pPr marL="2057400" indent="-228600" algn="l" defTabSz="914400" rtl="0" eaLnBrk="1" latinLnBrk="0" hangingPunct="1">
              <a:lnSpc>
                <a:spcPct val="125000"/>
              </a:lnSpc>
              <a:spcBef>
                <a:spcPts val="500"/>
              </a:spcBef>
              <a:buFont typeface="Arial" panose="020B0604020202020204" pitchFamily="34" charset="0"/>
              <a:buChar char="•"/>
              <a:defRPr sz="1800" kern="1200">
                <a:solidFill>
                  <a:schemeClr val="tx1">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t>Module #6 was focused on making a GUI which was provided by the professor.  It uses </a:t>
            </a:r>
            <a:r>
              <a:rPr lang="en-US" sz="1400" dirty="0" err="1"/>
              <a:t>Tkiner</a:t>
            </a:r>
            <a:r>
              <a:rPr lang="en-US" sz="1400" dirty="0"/>
              <a:t> as a module and with its complex features, it will open a window with a better way to work on the stock application.  It includes add and delete stocks, import data, and summary.</a:t>
            </a:r>
          </a:p>
        </p:txBody>
      </p:sp>
      <p:pic>
        <p:nvPicPr>
          <p:cNvPr id="5" name="Picture Placeholder 3">
            <a:extLst>
              <a:ext uri="{FF2B5EF4-FFF2-40B4-BE49-F238E27FC236}">
                <a16:creationId xmlns:a16="http://schemas.microsoft.com/office/drawing/2014/main" id="{6EA163BE-B83E-36F2-B0A8-A68C2064F5E3}"/>
              </a:ext>
            </a:extLst>
          </p:cNvPr>
          <p:cNvPicPr>
            <a:picLocks noChangeAspect="1"/>
          </p:cNvPicPr>
          <p:nvPr/>
        </p:nvPicPr>
        <p:blipFill rotWithShape="1">
          <a:blip r:embed="rId2"/>
          <a:srcRect l="-4023" r="-3259"/>
          <a:stretch/>
        </p:blipFill>
        <p:spPr>
          <a:xfrm>
            <a:off x="746020" y="3796495"/>
            <a:ext cx="2261632" cy="1518275"/>
          </a:xfrm>
          <a:prstGeom prst="rect">
            <a:avLst/>
          </a:prstGeom>
        </p:spPr>
      </p:pic>
      <p:pic>
        <p:nvPicPr>
          <p:cNvPr id="11" name="Picture 10">
            <a:extLst>
              <a:ext uri="{FF2B5EF4-FFF2-40B4-BE49-F238E27FC236}">
                <a16:creationId xmlns:a16="http://schemas.microsoft.com/office/drawing/2014/main" id="{FF02FD4D-E9A5-30E3-A4A2-B9C9F5B1BFF1}"/>
              </a:ext>
            </a:extLst>
          </p:cNvPr>
          <p:cNvPicPr>
            <a:picLocks noChangeAspect="1"/>
          </p:cNvPicPr>
          <p:nvPr/>
        </p:nvPicPr>
        <p:blipFill rotWithShape="1">
          <a:blip r:embed="rId3"/>
          <a:srcRect l="36250" t="41307" r="38457" b="29281"/>
          <a:stretch/>
        </p:blipFill>
        <p:spPr>
          <a:xfrm>
            <a:off x="704677" y="5334000"/>
            <a:ext cx="2261632" cy="1479266"/>
          </a:xfrm>
          <a:prstGeom prst="rect">
            <a:avLst/>
          </a:prstGeom>
        </p:spPr>
      </p:pic>
      <p:pic>
        <p:nvPicPr>
          <p:cNvPr id="15" name="Picture Placeholder 3">
            <a:extLst>
              <a:ext uri="{FF2B5EF4-FFF2-40B4-BE49-F238E27FC236}">
                <a16:creationId xmlns:a16="http://schemas.microsoft.com/office/drawing/2014/main" id="{DB2ADF89-3F49-2674-3E96-961AECE99A5A}"/>
              </a:ext>
            </a:extLst>
          </p:cNvPr>
          <p:cNvPicPr>
            <a:picLocks noChangeAspect="1"/>
          </p:cNvPicPr>
          <p:nvPr/>
        </p:nvPicPr>
        <p:blipFill rotWithShape="1">
          <a:blip r:embed="rId4"/>
          <a:srcRect t="58863" r="85341" b="-4"/>
          <a:stretch/>
        </p:blipFill>
        <p:spPr>
          <a:xfrm>
            <a:off x="5116196" y="4272498"/>
            <a:ext cx="2125309" cy="2123004"/>
          </a:xfrm>
          <a:prstGeom prst="rect">
            <a:avLst/>
          </a:prstGeom>
        </p:spPr>
      </p:pic>
      <p:pic>
        <p:nvPicPr>
          <p:cNvPr id="17" name="Picture 16">
            <a:extLst>
              <a:ext uri="{FF2B5EF4-FFF2-40B4-BE49-F238E27FC236}">
                <a16:creationId xmlns:a16="http://schemas.microsoft.com/office/drawing/2014/main" id="{0C83F34F-EC54-2CE0-E91D-896D20B1AFC8}"/>
              </a:ext>
            </a:extLst>
          </p:cNvPr>
          <p:cNvPicPr>
            <a:picLocks noChangeAspect="1"/>
          </p:cNvPicPr>
          <p:nvPr/>
        </p:nvPicPr>
        <p:blipFill rotWithShape="1">
          <a:blip r:embed="rId5"/>
          <a:srcRect l="16985" t="14530" r="57910" b="33334"/>
          <a:stretch/>
        </p:blipFill>
        <p:spPr>
          <a:xfrm>
            <a:off x="9036117" y="4235911"/>
            <a:ext cx="2487705" cy="2348753"/>
          </a:xfrm>
          <a:prstGeom prst="rect">
            <a:avLst/>
          </a:prstGeom>
        </p:spPr>
      </p:pic>
    </p:spTree>
    <p:extLst>
      <p:ext uri="{BB962C8B-B14F-4D97-AF65-F5344CB8AC3E}">
        <p14:creationId xmlns:p14="http://schemas.microsoft.com/office/powerpoint/2010/main" val="2937588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435A-21CE-A5A6-1C2C-E73C9C339300}"/>
              </a:ext>
            </a:extLst>
          </p:cNvPr>
          <p:cNvSpPr>
            <a:spLocks noGrp="1"/>
          </p:cNvSpPr>
          <p:nvPr>
            <p:ph type="title"/>
          </p:nvPr>
        </p:nvSpPr>
        <p:spPr/>
        <p:txBody>
          <a:bodyPr/>
          <a:lstStyle/>
          <a:p>
            <a:r>
              <a:rPr lang="en-US" dirty="0"/>
              <a:t>WHAT I LEARNED	</a:t>
            </a:r>
          </a:p>
        </p:txBody>
      </p:sp>
      <p:sp>
        <p:nvSpPr>
          <p:cNvPr id="3" name="Content Placeholder 2">
            <a:extLst>
              <a:ext uri="{FF2B5EF4-FFF2-40B4-BE49-F238E27FC236}">
                <a16:creationId xmlns:a16="http://schemas.microsoft.com/office/drawing/2014/main" id="{F1FCB56A-C631-0882-4A0B-348889ADA667}"/>
              </a:ext>
            </a:extLst>
          </p:cNvPr>
          <p:cNvSpPr>
            <a:spLocks noGrp="1"/>
          </p:cNvSpPr>
          <p:nvPr>
            <p:ph idx="1"/>
          </p:nvPr>
        </p:nvSpPr>
        <p:spPr/>
        <p:txBody>
          <a:bodyPr>
            <a:normAutofit/>
          </a:bodyPr>
          <a:lstStyle/>
          <a:p>
            <a:pPr marL="0" indent="0">
              <a:buNone/>
            </a:pPr>
            <a:r>
              <a:rPr lang="en-US" sz="2400" dirty="0">
                <a:latin typeface="Bodoni MT" panose="02070603080606020203" pitchFamily="18" charset="0"/>
              </a:rPr>
              <a:t>Working on the Stock application allowed me to gain a lot of new programming abilities. For instance, I know how to design classes and utilize them on a single script, how to create a "Unit Test," how to create, edit, remove, and load data from a document (.txt </a:t>
            </a:r>
            <a:r>
              <a:rPr lang="en-US" sz="2400" dirty="0" err="1">
                <a:latin typeface="Bodoni MT" panose="02070603080606020203" pitchFamily="18" charset="0"/>
              </a:rPr>
              <a:t>and.cvs</a:t>
            </a:r>
            <a:r>
              <a:rPr lang="en-US" sz="2400" dirty="0">
                <a:latin typeface="Bodoni MT" panose="02070603080606020203" pitchFamily="18" charset="0"/>
              </a:rPr>
              <a:t> formats), and I also know a little bit about the </a:t>
            </a:r>
            <a:r>
              <a:rPr lang="en-US" sz="2400" dirty="0" err="1">
                <a:latin typeface="Bodoni MT" panose="02070603080606020203" pitchFamily="18" charset="0"/>
              </a:rPr>
              <a:t>Tkiner</a:t>
            </a:r>
            <a:r>
              <a:rPr lang="en-US" sz="2400" dirty="0">
                <a:latin typeface="Bodoni MT" panose="02070603080606020203" pitchFamily="18" charset="0"/>
              </a:rPr>
              <a:t> import. My ability to create a GUI on my own is still restricted, and there are some lines of code that I still need to learn more about. I learned a lot from working on this project, to sum it up.</a:t>
            </a:r>
          </a:p>
        </p:txBody>
      </p:sp>
    </p:spTree>
    <p:extLst>
      <p:ext uri="{BB962C8B-B14F-4D97-AF65-F5344CB8AC3E}">
        <p14:creationId xmlns:p14="http://schemas.microsoft.com/office/powerpoint/2010/main" val="1573081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435A-21CE-A5A6-1C2C-E73C9C339300}"/>
              </a:ext>
            </a:extLst>
          </p:cNvPr>
          <p:cNvSpPr>
            <a:spLocks noGrp="1"/>
          </p:cNvSpPr>
          <p:nvPr>
            <p:ph type="title"/>
          </p:nvPr>
        </p:nvSpPr>
        <p:spPr/>
        <p:txBody>
          <a:bodyPr/>
          <a:lstStyle/>
          <a:p>
            <a:r>
              <a:rPr lang="en-US" dirty="0"/>
              <a:t>CAREER SKILLS DEVELOPED</a:t>
            </a:r>
          </a:p>
        </p:txBody>
      </p:sp>
      <p:sp>
        <p:nvSpPr>
          <p:cNvPr id="3" name="Content Placeholder 2">
            <a:extLst>
              <a:ext uri="{FF2B5EF4-FFF2-40B4-BE49-F238E27FC236}">
                <a16:creationId xmlns:a16="http://schemas.microsoft.com/office/drawing/2014/main" id="{F1FCB56A-C631-0882-4A0B-348889ADA667}"/>
              </a:ext>
            </a:extLst>
          </p:cNvPr>
          <p:cNvSpPr>
            <a:spLocks noGrp="1"/>
          </p:cNvSpPr>
          <p:nvPr>
            <p:ph idx="1"/>
          </p:nvPr>
        </p:nvSpPr>
        <p:spPr/>
        <p:txBody>
          <a:bodyPr>
            <a:normAutofit/>
          </a:bodyPr>
          <a:lstStyle/>
          <a:p>
            <a:pPr marL="0" indent="0">
              <a:buNone/>
            </a:pPr>
            <a:r>
              <a:rPr lang="en-US" sz="2400" dirty="0">
                <a:latin typeface="Bodoni MT" panose="02070603080606020203" pitchFamily="18" charset="0"/>
              </a:rPr>
              <a:t>My future profession will benefit from all I learnt while developing the stock application, but I particularly valued and saw the value in using "Unit Testing." Unit tests are lines of code created to test specific scripts or program and show any potential issues. Knowing what is working and what isn't, as well as potential fixes, would be helpful. Making is enjoyable and beneficial!</a:t>
            </a:r>
          </a:p>
        </p:txBody>
      </p:sp>
    </p:spTree>
    <p:extLst>
      <p:ext uri="{BB962C8B-B14F-4D97-AF65-F5344CB8AC3E}">
        <p14:creationId xmlns:p14="http://schemas.microsoft.com/office/powerpoint/2010/main" val="3924887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435A-21CE-A5A6-1C2C-E73C9C339300}"/>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F1FCB56A-C631-0882-4A0B-348889ADA667}"/>
              </a:ext>
            </a:extLst>
          </p:cNvPr>
          <p:cNvSpPr>
            <a:spLocks noGrp="1"/>
          </p:cNvSpPr>
          <p:nvPr>
            <p:ph idx="1"/>
          </p:nvPr>
        </p:nvSpPr>
        <p:spPr/>
        <p:txBody>
          <a:bodyPr>
            <a:normAutofit/>
          </a:bodyPr>
          <a:lstStyle/>
          <a:p>
            <a:pPr marL="0" indent="0">
              <a:buNone/>
            </a:pPr>
            <a:r>
              <a:rPr lang="en-US" sz="2400" dirty="0">
                <a:latin typeface="Bodoni MT" panose="02070603080606020203" pitchFamily="18" charset="0"/>
              </a:rPr>
              <a:t>My first significant project while attending DeVry University was the Stock Application Project, and I was able to learn a lot from it. I was unfamiliar with a lot of things, however the project made learning about classes, characteristics, conditions, imports and extract data, charts, and much more simple. Although a GUI was offered, it was still difficult to understand. I personally need to increase my knowledge of the </a:t>
            </a:r>
            <a:r>
              <a:rPr lang="en-US" sz="2400" dirty="0" err="1">
                <a:latin typeface="Bodoni MT" panose="02070603080606020203" pitchFamily="18" charset="0"/>
              </a:rPr>
              <a:t>Tkiner</a:t>
            </a:r>
            <a:r>
              <a:rPr lang="en-US" sz="2400" dirty="0">
                <a:latin typeface="Bodoni MT" panose="02070603080606020203" pitchFamily="18" charset="0"/>
              </a:rPr>
              <a:t> import and my ability to create a program's GUI.</a:t>
            </a:r>
          </a:p>
        </p:txBody>
      </p:sp>
    </p:spTree>
    <p:extLst>
      <p:ext uri="{BB962C8B-B14F-4D97-AF65-F5344CB8AC3E}">
        <p14:creationId xmlns:p14="http://schemas.microsoft.com/office/powerpoint/2010/main" val="2780107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3435A-21CE-A5A6-1C2C-E73C9C339300}"/>
              </a:ext>
            </a:extLst>
          </p:cNvPr>
          <p:cNvSpPr>
            <a:spLocks noGrp="1"/>
          </p:cNvSpPr>
          <p:nvPr>
            <p:ph type="title"/>
          </p:nvPr>
        </p:nvSpPr>
        <p:spPr>
          <a:xfrm>
            <a:off x="762000" y="2667000"/>
            <a:ext cx="10668000" cy="1524000"/>
          </a:xfrm>
        </p:spPr>
        <p:txBody>
          <a:bodyPr/>
          <a:lstStyle/>
          <a:p>
            <a:pPr algn="ctr"/>
            <a:r>
              <a:rPr lang="en-US" dirty="0"/>
              <a:t>THE END</a:t>
            </a:r>
          </a:p>
        </p:txBody>
      </p:sp>
    </p:spTree>
    <p:extLst>
      <p:ext uri="{BB962C8B-B14F-4D97-AF65-F5344CB8AC3E}">
        <p14:creationId xmlns:p14="http://schemas.microsoft.com/office/powerpoint/2010/main" val="242680442"/>
      </p:ext>
    </p:extLst>
  </p:cSld>
  <p:clrMapOvr>
    <a:masterClrMapping/>
  </p:clrMapOvr>
</p:sld>
</file>

<file path=ppt/theme/theme1.xml><?xml version="1.0" encoding="utf-8"?>
<a:theme xmlns:a="http://schemas.openxmlformats.org/drawingml/2006/main" name="PebbleVTI">
  <a:themeElements>
    <a:clrScheme name="AnalogousFromDarkSeedLeftStep">
      <a:dk1>
        <a:srgbClr val="000000"/>
      </a:dk1>
      <a:lt1>
        <a:srgbClr val="FFFFFF"/>
      </a:lt1>
      <a:dk2>
        <a:srgbClr val="1C2031"/>
      </a:dk2>
      <a:lt2>
        <a:srgbClr val="F1F3F0"/>
      </a:lt2>
      <a:accent1>
        <a:srgbClr val="CB29E7"/>
      </a:accent1>
      <a:accent2>
        <a:srgbClr val="6C1CD6"/>
      </a:accent2>
      <a:accent3>
        <a:srgbClr val="2C29E7"/>
      </a:accent3>
      <a:accent4>
        <a:srgbClr val="1763D5"/>
      </a:accent4>
      <a:accent5>
        <a:srgbClr val="27BBDC"/>
      </a:accent5>
      <a:accent6>
        <a:srgbClr val="15C39B"/>
      </a:accent6>
      <a:hlink>
        <a:srgbClr val="3F92BF"/>
      </a:hlink>
      <a:folHlink>
        <a:srgbClr val="7F7F7F"/>
      </a:folHlink>
    </a:clrScheme>
    <a:fontScheme name="Custom 4">
      <a:majorFont>
        <a:latin typeface="Sitka Subheading"/>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bbleVTI" id="{8B4DB91D-6BB4-4BA3-973A-733D3AF2680E}" vid="{9A19CF0D-2077-4BF4-BAA5-86934C336D59}"/>
    </a:ext>
  </a:extLst>
</a:theme>
</file>

<file path=docProps/app.xml><?xml version="1.0" encoding="utf-8"?>
<Properties xmlns="http://schemas.openxmlformats.org/officeDocument/2006/extended-properties" xmlns:vt="http://schemas.openxmlformats.org/officeDocument/2006/docPropsVTypes">
  <TotalTime>55</TotalTime>
  <Words>702</Words>
  <Application>Microsoft Office PowerPoint</Application>
  <PresentationFormat>Widescreen</PresentationFormat>
  <Paragraphs>27</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Avenir Next LT Pro</vt:lpstr>
      <vt:lpstr>Avenir Next LT Pro Light</vt:lpstr>
      <vt:lpstr>Bodoni MT</vt:lpstr>
      <vt:lpstr>Sitka Subheading</vt:lpstr>
      <vt:lpstr>PebbleVTI</vt:lpstr>
      <vt:lpstr>Python Stock Tracking Project</vt:lpstr>
      <vt:lpstr>INTRODUCTION </vt:lpstr>
      <vt:lpstr>OBJECTIVES FOR EACH MODULE I</vt:lpstr>
      <vt:lpstr>OBJECTIVES FOR EACH MODULE II</vt:lpstr>
      <vt:lpstr>WHAT I LEARNED </vt:lpstr>
      <vt:lpstr>CAREER SKILLS DEVELOPED</vt:lpstr>
      <vt:lpstr>CONCLUSION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Stock Tracking Project</dc:title>
  <dc:creator>Miguel Garces</dc:creator>
  <cp:lastModifiedBy>Miguel Garces</cp:lastModifiedBy>
  <cp:revision>1</cp:revision>
  <dcterms:created xsi:type="dcterms:W3CDTF">2022-08-29T01:17:15Z</dcterms:created>
  <dcterms:modified xsi:type="dcterms:W3CDTF">2022-08-29T02:12:35Z</dcterms:modified>
</cp:coreProperties>
</file>